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</p:sldMasterIdLst>
  <p:notesMasterIdLst>
    <p:notesMasterId r:id="rId25"/>
  </p:notesMasterIdLst>
  <p:handoutMasterIdLst>
    <p:handoutMasterId r:id="rId26"/>
  </p:handoutMasterIdLst>
  <p:sldIdLst>
    <p:sldId id="258" r:id="rId3"/>
    <p:sldId id="291" r:id="rId4"/>
    <p:sldId id="262" r:id="rId5"/>
    <p:sldId id="293" r:id="rId6"/>
    <p:sldId id="265" r:id="rId7"/>
    <p:sldId id="281" r:id="rId8"/>
    <p:sldId id="282" r:id="rId9"/>
    <p:sldId id="299" r:id="rId10"/>
    <p:sldId id="294" r:id="rId11"/>
    <p:sldId id="283" r:id="rId12"/>
    <p:sldId id="295" r:id="rId13"/>
    <p:sldId id="284" r:id="rId14"/>
    <p:sldId id="296" r:id="rId15"/>
    <p:sldId id="266" r:id="rId16"/>
    <p:sldId id="285" r:id="rId17"/>
    <p:sldId id="286" r:id="rId18"/>
    <p:sldId id="287" r:id="rId19"/>
    <p:sldId id="297" r:id="rId20"/>
    <p:sldId id="288" r:id="rId21"/>
    <p:sldId id="289" r:id="rId22"/>
    <p:sldId id="290" r:id="rId23"/>
    <p:sldId id="300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99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04526E-C3D4-4DA5-AD8F-05B31FEF6F87}">
          <p14:sldIdLst>
            <p14:sldId id="258"/>
          </p14:sldIdLst>
        </p14:section>
        <p14:section name="Outline-forcast" id="{1C434D76-6602-48B2-B679-F215ECAD33CA}">
          <p14:sldIdLst>
            <p14:sldId id="291"/>
            <p14:sldId id="262"/>
          </p14:sldIdLst>
        </p14:section>
        <p14:section name="Motivation" id="{3A7D48EC-4C28-446E-85EC-E8A628707C4F}">
          <p14:sldIdLst>
            <p14:sldId id="293"/>
            <p14:sldId id="265"/>
            <p14:sldId id="281"/>
            <p14:sldId id="282"/>
            <p14:sldId id="299"/>
            <p14:sldId id="294"/>
            <p14:sldId id="283"/>
            <p14:sldId id="295"/>
            <p14:sldId id="284"/>
            <p14:sldId id="296"/>
            <p14:sldId id="266"/>
            <p14:sldId id="285"/>
            <p14:sldId id="286"/>
            <p14:sldId id="287"/>
          </p14:sldIdLst>
        </p14:section>
        <p14:section name="Conclusions-summary" id="{B339D30B-3C59-4F23-86C7-FE3194AD472B}">
          <p14:sldIdLst>
            <p14:sldId id="297"/>
            <p14:sldId id="288"/>
            <p14:sldId id="289"/>
            <p14:sldId id="290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AB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481" autoAdjust="0"/>
  </p:normalViewPr>
  <p:slideViewPr>
    <p:cSldViewPr>
      <p:cViewPr>
        <p:scale>
          <a:sx n="75" d="100"/>
          <a:sy n="75" d="100"/>
        </p:scale>
        <p:origin x="-206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28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6200" y="76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6200" y="8610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8610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17EFC86-4991-4631-BFAB-1B6F908946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35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8E17C812-CABD-4EB8-8F14-62BB23635984}" type="datetimeFigureOut">
              <a:rPr lang="en-US"/>
              <a:pPr/>
              <a:t>11/16/12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80A32FF8-9850-4944-BCC2-0A6F203375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13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46BB19C7-F0E2-462A-9E6A-F272D9199EED}" type="slidenum">
              <a:rPr 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265613"/>
            <a:ext cx="50292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7" tIns="44440" rIns="90467" bIns="44440" numCol="1" anchor="t" anchorCtr="0" compatLnSpc="1">
            <a:prstTxWarp prst="textNoShape">
              <a:avLst/>
            </a:prstTxWarp>
          </a:bodyPr>
          <a:lstStyle/>
          <a:p>
            <a:pPr defTabSz="931863" eaLnBrk="1" hangingPunct="1">
              <a:spcBef>
                <a:spcPct val="0"/>
              </a:spcBef>
            </a:pPr>
            <a:endParaRPr lang="en-US" sz="10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E3501908-6B0C-4BE2-B474-8A6AE1D629AC}" type="slidenum">
              <a:rPr 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66788" eaLnBrk="1" hangingPunct="1">
              <a:spcBef>
                <a:spcPct val="0"/>
              </a:spcBef>
            </a:pPr>
            <a:endParaRPr lang="en-US" sz="1000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1A9E3DA9-6812-4D9A-B627-594238EE2D4B}" type="slidenum">
              <a:rPr lang="en-US" sz="1200" b="0">
                <a:solidFill>
                  <a:schemeClr val="tx1"/>
                </a:solidFill>
              </a:rPr>
              <a:pPr eaLnBrk="1" hangingPunct="1"/>
              <a:t>15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 baseline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1A9E3DA9-6812-4D9A-B627-594238EE2D4B}" type="slidenum">
              <a:rPr lang="en-US" sz="1200" b="0">
                <a:solidFill>
                  <a:schemeClr val="tx1"/>
                </a:solidFill>
              </a:rPr>
              <a:pPr eaLnBrk="1" hangingPunct="1"/>
              <a:t>16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 baseline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E3501908-6B0C-4BE2-B474-8A6AE1D629AC}" type="slidenum">
              <a:rPr 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66788" eaLnBrk="1" hangingPunct="1">
              <a:spcBef>
                <a:spcPct val="0"/>
              </a:spcBef>
            </a:pPr>
            <a:endParaRPr lang="en-US" sz="1000" baseline="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E3501908-6B0C-4BE2-B474-8A6AE1D629AC}" type="slidenum">
              <a:rPr lang="en-US" sz="1200" b="0">
                <a:solidFill>
                  <a:schemeClr val="tx1"/>
                </a:solidFill>
              </a:rPr>
              <a:pPr eaLnBrk="1" hangingPunct="1"/>
              <a:t>19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66788" eaLnBrk="1" hangingPunct="1">
              <a:spcBef>
                <a:spcPct val="0"/>
              </a:spcBef>
            </a:pPr>
            <a:endParaRPr lang="en-US" sz="100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E3501908-6B0C-4BE2-B474-8A6AE1D629AC}" type="slidenum">
              <a:rPr lang="en-US" sz="1200" b="0">
                <a:solidFill>
                  <a:schemeClr val="tx1"/>
                </a:solidFill>
              </a:rPr>
              <a:pPr eaLnBrk="1" hangingPunct="1"/>
              <a:t>20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66788" eaLnBrk="1" hangingPunct="1">
              <a:spcBef>
                <a:spcPct val="0"/>
              </a:spcBef>
            </a:pPr>
            <a:endParaRPr lang="en-US" sz="100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E3501908-6B0C-4BE2-B474-8A6AE1D629AC}" type="slidenum">
              <a:rPr lang="en-US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66788" eaLnBrk="1" hangingPunct="1">
              <a:spcBef>
                <a:spcPct val="0"/>
              </a:spcBef>
            </a:pPr>
            <a:endParaRPr lang="en-US" sz="10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6CDBB0FE-4229-42BB-BF0D-BCE985871E5D}" type="slidenum">
              <a:rPr 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0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1A9E3DA9-6812-4D9A-B627-594238EE2D4B}" type="slidenum">
              <a:rPr 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1A9E3DA9-6812-4D9A-B627-594238EE2D4B}" type="slidenum">
              <a:rPr lang="en-US" sz="1200" b="0">
                <a:solidFill>
                  <a:schemeClr val="tx1"/>
                </a:solidFill>
              </a:rPr>
              <a:pPr eaLnBrk="1" hangingPunct="1"/>
              <a:t>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1A9E3DA9-6812-4D9A-B627-594238EE2D4B}" type="slidenum">
              <a:rPr lang="en-US" sz="1200" b="0">
                <a:solidFill>
                  <a:schemeClr val="tx1"/>
                </a:solidFill>
              </a:rPr>
              <a:pPr eaLnBrk="1" hangingPunct="1"/>
              <a:t>7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32FF8-9850-4944-BCC2-0A6F2033751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4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1A9E3DA9-6812-4D9A-B627-594238EE2D4B}" type="slidenum">
              <a:rPr 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32FF8-9850-4944-BCC2-0A6F203375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5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fld id="{1A9E3DA9-6812-4D9A-B627-594238EE2D4B}" type="slidenum">
              <a:rPr 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0A2741-7A49-4972-811D-3DDE0A6E1C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9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7924D2B7-346B-4401-960C-FEB588447C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6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5A9C81F9-C223-41D5-A948-B014D7502D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6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D88E150A-7A01-4EFB-9658-6DC8BFA17C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74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76200"/>
            <a:ext cx="2255837" cy="3902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615113" cy="3902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916332D1-BB62-49DC-9476-E0EB541392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2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3FBCA4CF-92E7-4F80-88FC-D31D6EC6AB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2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D73F4590-DA5A-4789-A29B-857B7AF9A1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81B505C6-EA60-43D8-AB88-EE9677BAD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09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3FBCA4CF-92E7-4F80-88FC-D31D6EC6AB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581400"/>
            <a:ext cx="23622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3581400"/>
            <a:ext cx="23622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52B88A9B-9E0C-4A54-9E30-DF575913DD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EFC6A172-A7E0-455F-A9DA-80A80E328E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9E47A05A-3E3F-424B-AB76-8B76815A0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10FE4B66-7CE4-486B-95A9-7F328BA02E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2075" y="76200"/>
            <a:ext cx="8975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34290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5D0B7D-0365-4B84-AD6F-F3A59C27D49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9023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Insert headline assertion here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581400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Insert call-outs for visual evidence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3055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  <a:p>
            <a:fld id="{DFF3A9C5-5E6E-43D5-9C2C-71C90888723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3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9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3.jpeg"/><Relationship Id="rId5" Type="http://schemas.openxmlformats.org/officeDocument/2006/relationships/image" Target="../media/image14.WMF"/><Relationship Id="rId6" Type="http://schemas.openxmlformats.org/officeDocument/2006/relationships/image" Target="../media/image15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2400" y="1518597"/>
            <a:ext cx="4800600" cy="381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5400" bIns="25400">
            <a:spAutoFit/>
          </a:bodyPr>
          <a:lstStyle/>
          <a:p>
            <a:r>
              <a:rPr lang="en-US" sz="2400" dirty="0"/>
              <a:t>Jun He</a:t>
            </a:r>
            <a:r>
              <a:rPr lang="en-US" sz="2400" baseline="30000" dirty="0"/>
              <a:t>1,2</a:t>
            </a:r>
            <a:r>
              <a:rPr lang="en-US" sz="2400" dirty="0"/>
              <a:t>, John Bent</a:t>
            </a:r>
            <a:r>
              <a:rPr lang="en-US" sz="2400" baseline="30000" dirty="0"/>
              <a:t>3</a:t>
            </a:r>
            <a:r>
              <a:rPr lang="en-US" sz="2400" dirty="0"/>
              <a:t>, Aaron Torres</a:t>
            </a:r>
            <a:r>
              <a:rPr lang="en-US" sz="2400" baseline="30000" dirty="0"/>
              <a:t>4</a:t>
            </a:r>
            <a:r>
              <a:rPr lang="en-US" sz="2400" dirty="0"/>
              <a:t>, Gary Grider</a:t>
            </a:r>
            <a:r>
              <a:rPr lang="en-US" sz="2400" baseline="30000" dirty="0"/>
              <a:t>4</a:t>
            </a:r>
            <a:r>
              <a:rPr lang="en-US" sz="2400" dirty="0"/>
              <a:t>, Garth Gibson</a:t>
            </a:r>
            <a:r>
              <a:rPr lang="en-US" sz="2400" baseline="30000" dirty="0"/>
              <a:t>5</a:t>
            </a:r>
            <a:r>
              <a:rPr lang="en-US" sz="2400" dirty="0"/>
              <a:t>, </a:t>
            </a:r>
            <a:endParaRPr lang="en-US" sz="2400" dirty="0" smtClean="0"/>
          </a:p>
          <a:p>
            <a:r>
              <a:rPr lang="en-US" sz="2400" dirty="0" smtClean="0"/>
              <a:t>Carlos </a:t>
            </a:r>
            <a:r>
              <a:rPr lang="en-US" sz="2400" dirty="0"/>
              <a:t>Maltzahn</a:t>
            </a:r>
            <a:r>
              <a:rPr lang="en-US" sz="2400" baseline="30000" dirty="0"/>
              <a:t>6</a:t>
            </a:r>
            <a:r>
              <a:rPr lang="en-US" sz="2400" dirty="0"/>
              <a:t>, Xian-He </a:t>
            </a:r>
            <a:r>
              <a:rPr lang="en-US" sz="2400" dirty="0" smtClean="0"/>
              <a:t>Sun</a:t>
            </a:r>
            <a:r>
              <a:rPr lang="en-US" sz="2400" baseline="30000" dirty="0" smtClean="0"/>
              <a:t>1</a:t>
            </a:r>
          </a:p>
          <a:p>
            <a:endParaRPr lang="en-US" sz="2400" baseline="30000" dirty="0"/>
          </a:p>
          <a:p>
            <a:pPr>
              <a:lnSpc>
                <a:spcPct val="120000"/>
              </a:lnSpc>
            </a:pPr>
            <a:r>
              <a:rPr lang="en-US" sz="1800" baseline="30000" dirty="0" smtClean="0"/>
              <a:t>1</a:t>
            </a:r>
            <a:r>
              <a:rPr lang="en-US" sz="1800" dirty="0" smtClean="0"/>
              <a:t>Illinois Institute of Technology</a:t>
            </a:r>
          </a:p>
          <a:p>
            <a:pPr>
              <a:lnSpc>
                <a:spcPct val="120000"/>
              </a:lnSpc>
            </a:pPr>
            <a:r>
              <a:rPr lang="en-US" sz="1800" baseline="30000" dirty="0" smtClean="0"/>
              <a:t>2</a:t>
            </a:r>
            <a:r>
              <a:rPr lang="en-US" sz="1800" dirty="0" smtClean="0"/>
              <a:t>New Mexico Consortium</a:t>
            </a:r>
          </a:p>
          <a:p>
            <a:pPr>
              <a:lnSpc>
                <a:spcPct val="120000"/>
              </a:lnSpc>
            </a:pPr>
            <a:r>
              <a:rPr lang="en-US" sz="1800" baseline="30000" dirty="0" smtClean="0"/>
              <a:t>3</a:t>
            </a:r>
            <a:r>
              <a:rPr lang="en-US" sz="1800" dirty="0" smtClean="0"/>
              <a:t>EMC</a:t>
            </a:r>
          </a:p>
          <a:p>
            <a:pPr>
              <a:lnSpc>
                <a:spcPct val="120000"/>
              </a:lnSpc>
            </a:pPr>
            <a:r>
              <a:rPr lang="en-US" sz="1800" baseline="30000" dirty="0" smtClean="0"/>
              <a:t>4</a:t>
            </a:r>
            <a:r>
              <a:rPr lang="en-US" sz="1800" dirty="0" smtClean="0"/>
              <a:t>Los Alamos National Laboratory</a:t>
            </a:r>
          </a:p>
          <a:p>
            <a:pPr>
              <a:lnSpc>
                <a:spcPct val="120000"/>
              </a:lnSpc>
            </a:pPr>
            <a:r>
              <a:rPr lang="en-US" sz="1800" baseline="30000" dirty="0" smtClean="0"/>
              <a:t>5</a:t>
            </a:r>
            <a:r>
              <a:rPr lang="en-US" sz="1800" dirty="0" smtClean="0"/>
              <a:t>Carnegie Mellon University</a:t>
            </a:r>
          </a:p>
          <a:p>
            <a:pPr>
              <a:lnSpc>
                <a:spcPct val="120000"/>
              </a:lnSpc>
            </a:pPr>
            <a:r>
              <a:rPr lang="en-US" sz="1800" baseline="30000" dirty="0" smtClean="0"/>
              <a:t>6</a:t>
            </a:r>
            <a:r>
              <a:rPr lang="en-US" sz="1800" dirty="0" smtClean="0"/>
              <a:t>University of California Santa Cruz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/>
              <a:t>November 12, 2012</a:t>
            </a:r>
            <a:endParaRPr lang="en-US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5250" y="76200"/>
            <a:ext cx="8145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solidFill>
                  <a:srgbClr val="000000"/>
                </a:solidFill>
              </a:rPr>
              <a:t>Discovering Structure in Unstructured I/O</a:t>
            </a:r>
          </a:p>
        </p:txBody>
      </p:sp>
      <p:pic>
        <p:nvPicPr>
          <p:cNvPr id="6" name="图片占位符 10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62600"/>
            <a:ext cx="1417354" cy="343292"/>
          </a:xfrm>
          <a:prstGeom prst="rect">
            <a:avLst/>
          </a:prstGeom>
        </p:spPr>
      </p:pic>
      <p:pic>
        <p:nvPicPr>
          <p:cNvPr id="7" name="图片占位符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4" y="5873076"/>
            <a:ext cx="733553" cy="5216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-2365" r="-268" b="-2365"/>
          <a:stretch/>
        </p:blipFill>
        <p:spPr>
          <a:xfrm>
            <a:off x="1722154" y="5562600"/>
            <a:ext cx="1385066" cy="3329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图片占位符 10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4" t="-7174" r="-7158" b="-7174"/>
          <a:stretch/>
        </p:blipFill>
        <p:spPr>
          <a:xfrm>
            <a:off x="1735620" y="5873076"/>
            <a:ext cx="965990" cy="4619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http://www.ices.cmu.edu/resources/logos/cmu/Burgundy_CMU_JPG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4" y="6287271"/>
            <a:ext cx="1119048" cy="4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danisfoundation.org/wp-content/uploads/2012/05/UC_Santa_Cruz_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" t="-3301" r="-382" b="-3301"/>
          <a:stretch/>
        </p:blipFill>
        <p:spPr bwMode="auto">
          <a:xfrm>
            <a:off x="1735620" y="6335071"/>
            <a:ext cx="1137287" cy="3128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76400"/>
            <a:ext cx="2832191" cy="37636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52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/>
          </a:p>
          <a:p>
            <a:pPr algn="l" eaLnBrk="1" hangingPunct="1"/>
            <a:fld id="{9C93EED3-DA55-478D-922D-E0D1BAB68BA2}" type="slidenum">
              <a:rPr lang="en-US" sz="1400"/>
              <a:pPr algn="l" eaLnBrk="1" hangingPunct="1"/>
              <a:t>10</a:t>
            </a:fld>
            <a:endParaRPr lang="en-US" sz="140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574675" y="3200400"/>
            <a:ext cx="8001000" cy="351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dirty="0" smtClean="0"/>
              <a:t>(DARSHAN) P.  </a:t>
            </a:r>
            <a:r>
              <a:rPr lang="en-US" sz="1200" dirty="0" err="1" smtClean="0"/>
              <a:t>Carns</a:t>
            </a:r>
            <a:r>
              <a:rPr lang="en-US" sz="1200" dirty="0" smtClean="0"/>
              <a:t>,  K.  Harms,  W.  </a:t>
            </a:r>
            <a:r>
              <a:rPr lang="en-US" sz="1200" dirty="0" err="1" smtClean="0"/>
              <a:t>Allcock</a:t>
            </a:r>
            <a:r>
              <a:rPr lang="en-US" sz="1200" dirty="0" smtClean="0"/>
              <a:t>,  C.  Bacon,  S.  Lang,  R.  Latham, and  R.  Ross,  “Understanding  and  improving  computational  science storage access through continuous characterization,” ACM Transactions on Storage (TOS), vol. 7, no. 3, p. 8, 2011.</a:t>
            </a:r>
          </a:p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b="0" dirty="0" smtClean="0">
                <a:cs typeface="Arial" charset="0"/>
              </a:rPr>
              <a:t>B.  Pasquale  and  G.  </a:t>
            </a:r>
            <a:r>
              <a:rPr lang="en-US" sz="1200" b="0" dirty="0" err="1" smtClean="0">
                <a:cs typeface="Arial" charset="0"/>
              </a:rPr>
              <a:t>Polyzos</a:t>
            </a:r>
            <a:r>
              <a:rPr lang="en-US" sz="1200" b="0" dirty="0" smtClean="0">
                <a:cs typeface="Arial" charset="0"/>
              </a:rPr>
              <a:t>,  “A  static  analysis  of  i/o  characteristics of scientiﬁc applications in a production workload,” in Proceedings of the 1993 ACM/IEEE conference on Supercomputing.    ACM, 1993, pp. 388–397.</a:t>
            </a:r>
          </a:p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b="0" dirty="0" smtClean="0">
                <a:cs typeface="Arial" charset="0"/>
              </a:rPr>
              <a:t>E. </a:t>
            </a:r>
            <a:r>
              <a:rPr lang="en-US" sz="1200" b="0" dirty="0" err="1" smtClean="0">
                <a:cs typeface="Arial" charset="0"/>
              </a:rPr>
              <a:t>Smirni</a:t>
            </a:r>
            <a:r>
              <a:rPr lang="en-US" sz="1200" b="0" dirty="0" smtClean="0">
                <a:cs typeface="Arial" charset="0"/>
              </a:rPr>
              <a:t> and D. Reed, “Lessons from characterizing the input/output behavior  of  parallel  scientiﬁc  applications,”  Performance  Evaluation, vol. 33, no. 1, pp. 27–44, 1998.</a:t>
            </a:r>
          </a:p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b="0" dirty="0" smtClean="0">
                <a:cs typeface="Arial" charset="0"/>
              </a:rPr>
              <a:t>S.  </a:t>
            </a:r>
            <a:r>
              <a:rPr lang="en-US" sz="1200" b="0" dirty="0" err="1" smtClean="0">
                <a:cs typeface="Arial" charset="0"/>
              </a:rPr>
              <a:t>Byna</a:t>
            </a:r>
            <a:r>
              <a:rPr lang="en-US" sz="1200" b="0" dirty="0" smtClean="0">
                <a:cs typeface="Arial" charset="0"/>
              </a:rPr>
              <a:t>,  Y.  Chen,  X.  Sun,  R.  Thakur,  and  W.  </a:t>
            </a:r>
            <a:r>
              <a:rPr lang="en-US" sz="1200" b="0" dirty="0" err="1" smtClean="0">
                <a:cs typeface="Arial" charset="0"/>
              </a:rPr>
              <a:t>Gropp</a:t>
            </a:r>
            <a:r>
              <a:rPr lang="en-US" sz="1200" b="0" dirty="0" smtClean="0">
                <a:cs typeface="Arial" charset="0"/>
              </a:rPr>
              <a:t>,  “Parallel  I/O prefetching using MPI ﬁle caching and I/O signatures,” in Proceedings of the 2008 ACM/IEEE conference on Supercomputing.     IEEE Press, 2008, p. 44. </a:t>
            </a:r>
          </a:p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b="0" dirty="0" smtClean="0">
                <a:cs typeface="Arial" charset="0"/>
              </a:rPr>
              <a:t>J.  He,  H.  Song,  X.  Sun,  Y.  Yin,  and  R.  Thakur,  “Pattern-aware  ﬁle reorganization  in  </a:t>
            </a:r>
            <a:r>
              <a:rPr lang="en-US" sz="1200" b="0" dirty="0" err="1" smtClean="0">
                <a:cs typeface="Arial" charset="0"/>
              </a:rPr>
              <a:t>mpi-io</a:t>
            </a:r>
            <a:r>
              <a:rPr lang="en-US" sz="1200" b="0" dirty="0" smtClean="0">
                <a:cs typeface="Arial" charset="0"/>
              </a:rPr>
              <a:t>,”  in  Proceedings  of  the  sixth  workshop  on Parallel Data Storage.    ACM, 2011, pp. 43–48.</a:t>
            </a:r>
          </a:p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b="0" dirty="0" smtClean="0">
                <a:cs typeface="Arial" charset="0"/>
              </a:rPr>
              <a:t>T. </a:t>
            </a:r>
            <a:r>
              <a:rPr lang="en-US" sz="1200" b="0" dirty="0" err="1" smtClean="0">
                <a:cs typeface="Arial" charset="0"/>
              </a:rPr>
              <a:t>Madhyastha</a:t>
            </a:r>
            <a:r>
              <a:rPr lang="en-US" sz="1200" b="0" dirty="0" smtClean="0">
                <a:cs typeface="Arial" charset="0"/>
              </a:rPr>
              <a:t> and D. Reed, “Learning to classify parallel input/output access patterns,” Parallel and Distributed Systems, IEEE Transactions on, vol. 13, no. 8, pp. 802–813, 2002.</a:t>
            </a:r>
          </a:p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dirty="0" smtClean="0">
                <a:cs typeface="Arial" charset="0"/>
              </a:rPr>
              <a:t>J. </a:t>
            </a:r>
            <a:r>
              <a:rPr lang="en-US" sz="1200" dirty="0" err="1" smtClean="0">
                <a:cs typeface="Arial" charset="0"/>
              </a:rPr>
              <a:t>Oly</a:t>
            </a:r>
            <a:r>
              <a:rPr lang="en-US" sz="1200" dirty="0" smtClean="0">
                <a:cs typeface="Arial" charset="0"/>
              </a:rPr>
              <a:t> and D. Reed, “Markov model prediction of i/o requests for scientiﬁc applications,” in Proceedings of the 16th international conference on Supercomputing.    ACM, 2002, pp. 147–155.</a:t>
            </a:r>
          </a:p>
          <a:p>
            <a:pPr marL="285750" indent="-285750" eaLnBrk="0" hangingPunct="0">
              <a:spcBef>
                <a:spcPct val="25000"/>
              </a:spcBef>
              <a:buFont typeface="+mj-lt"/>
              <a:buAutoNum type="arabicPeriod"/>
            </a:pPr>
            <a:r>
              <a:rPr lang="en-US" sz="1200" b="0" dirty="0" smtClean="0">
                <a:cs typeface="Arial" charset="0"/>
              </a:rPr>
              <a:t>N.  Tran  and  D.  Reed,  “Automatic  time  series  modeling  for adaptive i/o prefetching,” Parallel and Distributed Systems, IEEE Transactions on, vol. 15, no. 4, pp. 362–377, 2004.</a:t>
            </a:r>
            <a:endParaRPr lang="en-US" sz="1200" b="0" dirty="0">
              <a:cs typeface="Arial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Coarse-granularity patterns are not precise enough. Statistics methods are </a:t>
            </a:r>
            <a:r>
              <a:rPr lang="en-US" sz="2800" dirty="0" err="1" smtClean="0">
                <a:solidFill>
                  <a:srgbClr val="000000"/>
                </a:solidFill>
              </a:rPr>
              <a:t>lossy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68854"/>
            <a:ext cx="1981200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81199" y="2816225"/>
            <a:ext cx="2057869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1050" b="0" dirty="0" smtClean="0"/>
              <a:t>From 1.  Thanks to Phil </a:t>
            </a:r>
            <a:r>
              <a:rPr lang="en-US" sz="1050" b="0" dirty="0" err="1" smtClean="0"/>
              <a:t>Carns</a:t>
            </a:r>
            <a:r>
              <a:rPr lang="en-US" sz="1050" b="0" dirty="0" smtClean="0"/>
              <a:t>. </a:t>
            </a:r>
            <a:endParaRPr lang="en-US" sz="1050" b="0" dirty="0"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162331" y="2819400"/>
            <a:ext cx="610069" cy="22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1050" b="0" dirty="0" smtClean="0"/>
              <a:t>From 7. </a:t>
            </a:r>
            <a:endParaRPr lang="en-US" sz="1050" b="0" dirty="0">
              <a:cs typeface="Arial" charset="0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8620"/>
            <a:ext cx="2885970" cy="168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377113"/>
      </p:ext>
    </p:extLst>
  </p:cSld>
  <p:clrMapOvr>
    <a:masterClrMapping/>
  </p:clrMapOvr>
  <p:transition xmlns:p14="http://schemas.microsoft.com/office/powerpoint/2010/main" advTm="346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3124199"/>
            <a:ext cx="2895600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3200" dirty="0" smtClean="0"/>
              <a:t>Methods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39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8"/>
    </mc:Choice>
    <mc:Fallback xmlns="">
      <p:transition xmlns:p14="http://schemas.microsoft.com/office/powerpoint/2010/main" spd="slow" advTm="114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2" y="2372570"/>
            <a:ext cx="8102048" cy="379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/>
          </a:p>
          <a:p>
            <a:pPr algn="l" eaLnBrk="1" hangingPunct="1"/>
            <a:fld id="{9C93EED3-DA55-478D-922D-E0D1BAB68BA2}" type="slidenum">
              <a:rPr lang="en-US" sz="1400"/>
              <a:pPr algn="l" eaLnBrk="1" hangingPunct="1"/>
              <a:t>12</a:t>
            </a:fld>
            <a:endParaRPr lang="en-US" sz="1400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679450" y="76200"/>
            <a:ext cx="8997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Sliding window algorithm is effective in discovering pattern.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4576" y="2590799"/>
            <a:ext cx="1866042" cy="274320"/>
            <a:chOff x="733128" y="2780928"/>
            <a:chExt cx="1894656" cy="216024"/>
          </a:xfrm>
        </p:grpSpPr>
        <p:sp>
          <p:nvSpPr>
            <p:cNvPr id="9" name="矩形 8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38200" y="2908175"/>
            <a:ext cx="1853952" cy="274320"/>
            <a:chOff x="733128" y="2780928"/>
            <a:chExt cx="1894656" cy="216024"/>
          </a:xfrm>
        </p:grpSpPr>
        <p:sp>
          <p:nvSpPr>
            <p:cNvPr id="12" name="矩形 11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35558" y="3200399"/>
            <a:ext cx="1907627" cy="227620"/>
            <a:chOff x="714784" y="2780928"/>
            <a:chExt cx="1913000" cy="216024"/>
          </a:xfrm>
        </p:grpSpPr>
        <p:sp>
          <p:nvSpPr>
            <p:cNvPr id="15" name="矩形 14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14784" y="2780928"/>
              <a:ext cx="954447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81100" y="3481771"/>
            <a:ext cx="1894656" cy="252028"/>
            <a:chOff x="733128" y="2780928"/>
            <a:chExt cx="1894656" cy="216024"/>
          </a:xfrm>
        </p:grpSpPr>
        <p:sp>
          <p:nvSpPr>
            <p:cNvPr id="18" name="矩形 17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001611" y="3772434"/>
            <a:ext cx="1894656" cy="274320"/>
            <a:chOff x="733128" y="2780928"/>
            <a:chExt cx="1894656" cy="216024"/>
          </a:xfrm>
        </p:grpSpPr>
        <p:sp>
          <p:nvSpPr>
            <p:cNvPr id="21" name="矩形 20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692152" y="4057191"/>
            <a:ext cx="1894656" cy="274320"/>
            <a:chOff x="733128" y="2780928"/>
            <a:chExt cx="1894656" cy="216024"/>
          </a:xfrm>
        </p:grpSpPr>
        <p:sp>
          <p:nvSpPr>
            <p:cNvPr id="24" name="矩形 23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927176" y="4366720"/>
            <a:ext cx="1894656" cy="239824"/>
            <a:chOff x="733128" y="2780928"/>
            <a:chExt cx="1894656" cy="216024"/>
          </a:xfrm>
        </p:grpSpPr>
        <p:sp>
          <p:nvSpPr>
            <p:cNvPr id="27" name="矩形 26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154614" y="4648199"/>
            <a:ext cx="1870844" cy="274320"/>
            <a:chOff x="733128" y="2780928"/>
            <a:chExt cx="1894656" cy="216024"/>
          </a:xfrm>
        </p:grpSpPr>
        <p:sp>
          <p:nvSpPr>
            <p:cNvPr id="30" name="矩形 29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620528" y="4965575"/>
            <a:ext cx="1865872" cy="274320"/>
            <a:chOff x="733128" y="2780928"/>
            <a:chExt cx="1894656" cy="216024"/>
          </a:xfrm>
        </p:grpSpPr>
        <p:sp>
          <p:nvSpPr>
            <p:cNvPr id="33" name="矩形 32"/>
            <p:cNvSpPr/>
            <p:nvPr/>
          </p:nvSpPr>
          <p:spPr>
            <a:xfrm>
              <a:off x="1691680" y="2780928"/>
              <a:ext cx="936104" cy="2160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33128" y="2780928"/>
              <a:ext cx="936104" cy="2160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矩形 34"/>
          <p:cNvSpPr/>
          <p:nvPr/>
        </p:nvSpPr>
        <p:spPr>
          <a:xfrm>
            <a:off x="1508833" y="2586036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矩形 35"/>
          <p:cNvSpPr/>
          <p:nvPr/>
        </p:nvSpPr>
        <p:spPr>
          <a:xfrm>
            <a:off x="1776159" y="2910022"/>
            <a:ext cx="214037" cy="27848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矩形 36"/>
          <p:cNvSpPr/>
          <p:nvPr/>
        </p:nvSpPr>
        <p:spPr>
          <a:xfrm>
            <a:off x="2009710" y="3153133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矩形 37"/>
          <p:cNvSpPr/>
          <p:nvPr/>
        </p:nvSpPr>
        <p:spPr>
          <a:xfrm>
            <a:off x="2247512" y="3481771"/>
            <a:ext cx="661628" cy="263040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矩形 38"/>
          <p:cNvSpPr/>
          <p:nvPr/>
        </p:nvSpPr>
        <p:spPr>
          <a:xfrm>
            <a:off x="2958900" y="3765578"/>
            <a:ext cx="661628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矩形 39"/>
          <p:cNvSpPr/>
          <p:nvPr/>
        </p:nvSpPr>
        <p:spPr>
          <a:xfrm>
            <a:off x="3621360" y="4035324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矩形 40"/>
          <p:cNvSpPr/>
          <p:nvPr/>
        </p:nvSpPr>
        <p:spPr>
          <a:xfrm>
            <a:off x="3885728" y="4366719"/>
            <a:ext cx="233028" cy="252823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矩形 41"/>
          <p:cNvSpPr/>
          <p:nvPr/>
        </p:nvSpPr>
        <p:spPr>
          <a:xfrm>
            <a:off x="4118756" y="4681635"/>
            <a:ext cx="384833" cy="222548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矩形 42"/>
          <p:cNvSpPr/>
          <p:nvPr/>
        </p:nvSpPr>
        <p:spPr>
          <a:xfrm>
            <a:off x="5709592" y="2887959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矩形 43"/>
          <p:cNvSpPr/>
          <p:nvPr/>
        </p:nvSpPr>
        <p:spPr>
          <a:xfrm>
            <a:off x="6019800" y="3193739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矩形 44"/>
          <p:cNvSpPr/>
          <p:nvPr/>
        </p:nvSpPr>
        <p:spPr>
          <a:xfrm>
            <a:off x="6324600" y="3484402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矩形 45"/>
          <p:cNvSpPr/>
          <p:nvPr/>
        </p:nvSpPr>
        <p:spPr>
          <a:xfrm>
            <a:off x="5818285" y="3790655"/>
            <a:ext cx="720080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矩形 46"/>
          <p:cNvSpPr/>
          <p:nvPr/>
        </p:nvSpPr>
        <p:spPr>
          <a:xfrm>
            <a:off x="5817319" y="4078687"/>
            <a:ext cx="720080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矩形 47"/>
          <p:cNvSpPr/>
          <p:nvPr/>
        </p:nvSpPr>
        <p:spPr>
          <a:xfrm>
            <a:off x="7036692" y="4366719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矩形 48"/>
          <p:cNvSpPr/>
          <p:nvPr/>
        </p:nvSpPr>
        <p:spPr>
          <a:xfrm>
            <a:off x="7136606" y="4673280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矩形 49"/>
          <p:cNvSpPr/>
          <p:nvPr/>
        </p:nvSpPr>
        <p:spPr>
          <a:xfrm>
            <a:off x="7136606" y="4951094"/>
            <a:ext cx="288032" cy="288032"/>
          </a:xfrm>
          <a:prstGeom prst="rect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574675" y="6189968"/>
            <a:ext cx="8001000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/>
              <a:t>Complexity:</a:t>
            </a:r>
            <a:r>
              <a:rPr lang="en-US" sz="2400" i="1" dirty="0" smtClean="0"/>
              <a:t> O(</a:t>
            </a:r>
            <a:r>
              <a:rPr lang="en-US" sz="2400" i="1" dirty="0" err="1" smtClean="0"/>
              <a:t>wn</a:t>
            </a:r>
            <a:r>
              <a:rPr lang="en-US" sz="2400" i="1" dirty="0" smtClean="0"/>
              <a:t>)</a:t>
            </a:r>
            <a:r>
              <a:rPr lang="en-US" sz="2400" dirty="0" smtClean="0"/>
              <a:t>. </a:t>
            </a:r>
            <a:r>
              <a:rPr lang="en-US" sz="2400" i="1" dirty="0" smtClean="0"/>
              <a:t>w </a:t>
            </a:r>
            <a:r>
              <a:rPr lang="en-US" sz="2400" dirty="0" smtClean="0"/>
              <a:t>is window size. </a:t>
            </a:r>
            <a:r>
              <a:rPr lang="en-US" sz="2400" i="1" dirty="0" smtClean="0"/>
              <a:t>n </a:t>
            </a:r>
            <a:r>
              <a:rPr lang="en-US" sz="2400" dirty="0" smtClean="0"/>
              <a:t>is input length.</a:t>
            </a:r>
            <a:endParaRPr lang="en-US" sz="2400" i="1" dirty="0">
              <a:cs typeface="Arial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57264" y="5719820"/>
            <a:ext cx="3024735" cy="44462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0" y="15957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37733" y="15957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89466" y="15957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41199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14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48423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55647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21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62871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28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70095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31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77319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35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84543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42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891767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46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98991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50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706215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54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13434" y="15957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58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240535" y="1179404"/>
            <a:ext cx="5577840" cy="182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242183" y="1179404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2516503" y="1179404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矩形 71"/>
          <p:cNvSpPr/>
          <p:nvPr/>
        </p:nvSpPr>
        <p:spPr>
          <a:xfrm>
            <a:off x="2882263" y="1179404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矩形 72"/>
          <p:cNvSpPr/>
          <p:nvPr/>
        </p:nvSpPr>
        <p:spPr>
          <a:xfrm>
            <a:off x="3516093" y="1179404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矩形 73"/>
          <p:cNvSpPr/>
          <p:nvPr/>
        </p:nvSpPr>
        <p:spPr>
          <a:xfrm>
            <a:off x="3791423" y="1179404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矩形 74"/>
          <p:cNvSpPr/>
          <p:nvPr/>
        </p:nvSpPr>
        <p:spPr>
          <a:xfrm>
            <a:off x="4157183" y="1179404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矩形 75"/>
          <p:cNvSpPr/>
          <p:nvPr/>
        </p:nvSpPr>
        <p:spPr>
          <a:xfrm>
            <a:off x="4789166" y="1179404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矩形 76"/>
          <p:cNvSpPr/>
          <p:nvPr/>
        </p:nvSpPr>
        <p:spPr>
          <a:xfrm>
            <a:off x="5062853" y="1179404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矩形 77"/>
          <p:cNvSpPr/>
          <p:nvPr/>
        </p:nvSpPr>
        <p:spPr>
          <a:xfrm>
            <a:off x="5428613" y="1179404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矩形 78"/>
          <p:cNvSpPr/>
          <p:nvPr/>
        </p:nvSpPr>
        <p:spPr>
          <a:xfrm>
            <a:off x="6068693" y="1179404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矩形 79"/>
          <p:cNvSpPr/>
          <p:nvPr/>
        </p:nvSpPr>
        <p:spPr>
          <a:xfrm>
            <a:off x="6434453" y="1179404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/>
          <p:cNvSpPr/>
          <p:nvPr/>
        </p:nvSpPr>
        <p:spPr>
          <a:xfrm>
            <a:off x="6801005" y="1179404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矩形 81"/>
          <p:cNvSpPr/>
          <p:nvPr/>
        </p:nvSpPr>
        <p:spPr>
          <a:xfrm>
            <a:off x="7168195" y="1179404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矩形 82"/>
          <p:cNvSpPr/>
          <p:nvPr/>
        </p:nvSpPr>
        <p:spPr>
          <a:xfrm>
            <a:off x="7533955" y="1179404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矩形 85"/>
          <p:cNvSpPr/>
          <p:nvPr/>
        </p:nvSpPr>
        <p:spPr>
          <a:xfrm>
            <a:off x="574279" y="1043225"/>
            <a:ext cx="1375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Logical file: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10" name="TextBox 21509"/>
          <p:cNvSpPr txBox="1"/>
          <p:nvPr/>
        </p:nvSpPr>
        <p:spPr>
          <a:xfrm>
            <a:off x="221887" y="2209799"/>
            <a:ext cx="1235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stride list:</a:t>
            </a:r>
            <a:endParaRPr lang="en-US" dirty="0"/>
          </a:p>
        </p:txBody>
      </p:sp>
      <p:sp>
        <p:nvSpPr>
          <p:cNvPr id="21512" name="矩形 21511"/>
          <p:cNvSpPr/>
          <p:nvPr/>
        </p:nvSpPr>
        <p:spPr>
          <a:xfrm>
            <a:off x="0" y="2514599"/>
            <a:ext cx="8991599" cy="434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矩形 100"/>
          <p:cNvSpPr/>
          <p:nvPr/>
        </p:nvSpPr>
        <p:spPr>
          <a:xfrm>
            <a:off x="228600" y="1600200"/>
            <a:ext cx="1759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Logical offsets: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2959812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3</a:t>
            </a:r>
            <a:endParaRPr lang="en-US" sz="2800" b="0" dirty="0"/>
          </a:p>
        </p:txBody>
      </p:sp>
      <p:sp>
        <p:nvSpPr>
          <p:cNvPr id="171" name="矩形 170"/>
          <p:cNvSpPr/>
          <p:nvPr/>
        </p:nvSpPr>
        <p:spPr>
          <a:xfrm>
            <a:off x="3236343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4</a:t>
            </a:r>
            <a:endParaRPr lang="en-US" sz="2800" b="0" dirty="0"/>
          </a:p>
        </p:txBody>
      </p:sp>
      <p:sp>
        <p:nvSpPr>
          <p:cNvPr id="172" name="矩形 171"/>
          <p:cNvSpPr/>
          <p:nvPr/>
        </p:nvSpPr>
        <p:spPr>
          <a:xfrm>
            <a:off x="3512874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7</a:t>
            </a:r>
            <a:endParaRPr lang="en-US" sz="2800" b="0" dirty="0"/>
          </a:p>
        </p:txBody>
      </p:sp>
      <p:sp>
        <p:nvSpPr>
          <p:cNvPr id="173" name="矩形 172"/>
          <p:cNvSpPr/>
          <p:nvPr/>
        </p:nvSpPr>
        <p:spPr>
          <a:xfrm>
            <a:off x="3789405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3</a:t>
            </a:r>
            <a:endParaRPr lang="en-US" sz="2800" b="0" dirty="0"/>
          </a:p>
        </p:txBody>
      </p:sp>
      <p:sp>
        <p:nvSpPr>
          <p:cNvPr id="174" name="矩形 173"/>
          <p:cNvSpPr/>
          <p:nvPr/>
        </p:nvSpPr>
        <p:spPr>
          <a:xfrm>
            <a:off x="4065936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4</a:t>
            </a:r>
            <a:endParaRPr lang="en-US" sz="2800" b="0" dirty="0"/>
          </a:p>
        </p:txBody>
      </p:sp>
      <p:sp>
        <p:nvSpPr>
          <p:cNvPr id="175" name="矩形 174"/>
          <p:cNvSpPr/>
          <p:nvPr/>
        </p:nvSpPr>
        <p:spPr>
          <a:xfrm>
            <a:off x="4342467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7</a:t>
            </a:r>
            <a:endParaRPr lang="en-US" sz="2800" b="0" dirty="0"/>
          </a:p>
        </p:txBody>
      </p:sp>
      <p:sp>
        <p:nvSpPr>
          <p:cNvPr id="176" name="矩形 175"/>
          <p:cNvSpPr/>
          <p:nvPr/>
        </p:nvSpPr>
        <p:spPr>
          <a:xfrm>
            <a:off x="4618998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3</a:t>
            </a:r>
            <a:endParaRPr lang="en-US" sz="2800" b="0" dirty="0"/>
          </a:p>
        </p:txBody>
      </p:sp>
      <p:sp>
        <p:nvSpPr>
          <p:cNvPr id="177" name="矩形 176"/>
          <p:cNvSpPr/>
          <p:nvPr/>
        </p:nvSpPr>
        <p:spPr>
          <a:xfrm>
            <a:off x="4895529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4</a:t>
            </a:r>
            <a:endParaRPr lang="en-US" sz="2800" b="0" dirty="0"/>
          </a:p>
        </p:txBody>
      </p:sp>
      <p:sp>
        <p:nvSpPr>
          <p:cNvPr id="178" name="矩形 177"/>
          <p:cNvSpPr/>
          <p:nvPr/>
        </p:nvSpPr>
        <p:spPr>
          <a:xfrm>
            <a:off x="5172060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7</a:t>
            </a:r>
            <a:endParaRPr lang="en-US" sz="2800" b="0" dirty="0"/>
          </a:p>
        </p:txBody>
      </p:sp>
      <p:sp>
        <p:nvSpPr>
          <p:cNvPr id="179" name="矩形 178"/>
          <p:cNvSpPr/>
          <p:nvPr/>
        </p:nvSpPr>
        <p:spPr>
          <a:xfrm>
            <a:off x="5448591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4</a:t>
            </a:r>
            <a:endParaRPr lang="en-US" sz="2800" b="0" dirty="0"/>
          </a:p>
        </p:txBody>
      </p:sp>
      <p:sp>
        <p:nvSpPr>
          <p:cNvPr id="180" name="矩形 179"/>
          <p:cNvSpPr/>
          <p:nvPr/>
        </p:nvSpPr>
        <p:spPr>
          <a:xfrm>
            <a:off x="5725122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4</a:t>
            </a:r>
            <a:endParaRPr lang="en-US" sz="2800" b="0" dirty="0"/>
          </a:p>
        </p:txBody>
      </p:sp>
      <p:sp>
        <p:nvSpPr>
          <p:cNvPr id="181" name="矩形 180"/>
          <p:cNvSpPr/>
          <p:nvPr/>
        </p:nvSpPr>
        <p:spPr>
          <a:xfrm>
            <a:off x="6001653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smtClean="0"/>
              <a:t>4</a:t>
            </a:r>
            <a:endParaRPr lang="en-US" sz="2800" b="0" dirty="0"/>
          </a:p>
        </p:txBody>
      </p:sp>
      <p:sp>
        <p:nvSpPr>
          <p:cNvPr id="182" name="矩形 181"/>
          <p:cNvSpPr/>
          <p:nvPr/>
        </p:nvSpPr>
        <p:spPr>
          <a:xfrm>
            <a:off x="6278183" y="213360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/>
              <a:t>4</a:t>
            </a:r>
          </a:p>
        </p:txBody>
      </p:sp>
      <p:cxnSp>
        <p:nvCxnSpPr>
          <p:cNvPr id="183" name="直接箭头连接符 182"/>
          <p:cNvCxnSpPr/>
          <p:nvPr/>
        </p:nvCxnSpPr>
        <p:spPr>
          <a:xfrm>
            <a:off x="2469663" y="1981200"/>
            <a:ext cx="222936" cy="0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/>
          <p:nvPr/>
        </p:nvCxnSpPr>
        <p:spPr>
          <a:xfrm flipH="1">
            <a:off x="2742612" y="1981200"/>
            <a:ext cx="229188" cy="0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>
          <a:xfrm flipH="1">
            <a:off x="3015758" y="197539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>
          <a:xfrm flipH="1">
            <a:off x="3346691" y="1981200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 flipH="1">
            <a:off x="3683717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>
          <a:xfrm flipH="1">
            <a:off x="4132450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/>
          <p:cNvCxnSpPr/>
          <p:nvPr/>
        </p:nvCxnSpPr>
        <p:spPr>
          <a:xfrm flipH="1">
            <a:off x="4586808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箭头连接符 189"/>
          <p:cNvCxnSpPr/>
          <p:nvPr/>
        </p:nvCxnSpPr>
        <p:spPr>
          <a:xfrm flipH="1">
            <a:off x="4996770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接箭头连接符 190"/>
          <p:cNvCxnSpPr/>
          <p:nvPr/>
        </p:nvCxnSpPr>
        <p:spPr>
          <a:xfrm flipH="1">
            <a:off x="5369530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 flipH="1">
            <a:off x="5817319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箭头连接符 192"/>
          <p:cNvCxnSpPr/>
          <p:nvPr/>
        </p:nvCxnSpPr>
        <p:spPr>
          <a:xfrm flipH="1">
            <a:off x="6212592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箭头连接符 193"/>
          <p:cNvCxnSpPr/>
          <p:nvPr/>
        </p:nvCxnSpPr>
        <p:spPr>
          <a:xfrm flipH="1">
            <a:off x="6612632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箭头连接符 194"/>
          <p:cNvCxnSpPr/>
          <p:nvPr/>
        </p:nvCxnSpPr>
        <p:spPr>
          <a:xfrm flipH="1">
            <a:off x="7050287" y="1971675"/>
            <a:ext cx="260842" cy="5805"/>
          </a:xfrm>
          <a:prstGeom prst="straightConnector1">
            <a:avLst/>
          </a:prstGeom>
          <a:ln w="19050">
            <a:solidFill>
              <a:srgbClr val="0000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48377113"/>
      </p:ext>
    </p:extLst>
  </p:cSld>
  <p:clrMapOvr>
    <a:masterClrMapping/>
  </p:clrMapOvr>
  <p:transition xmlns:p14="http://schemas.microsoft.com/office/powerpoint/2010/main" advTm="76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" grpId="0" animBg="1"/>
      <p:bldP spid="4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21510" grpId="0"/>
      <p:bldP spid="21512" grpId="0" animBg="1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3124199"/>
            <a:ext cx="2895600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3200" dirty="0" smtClean="0"/>
              <a:t>Results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895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"/>
    </mc:Choice>
    <mc:Fallback xmlns="">
      <p:transition xmlns:p14="http://schemas.microsoft.com/office/powerpoint/2010/main" spd="slow" advTm="2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3762385"/>
            <a:ext cx="8382000" cy="31700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Example: write patterns of MILC (physics app). </a:t>
            </a:r>
          </a:p>
          <a:p>
            <a:pPr algn="ctr"/>
            <a:r>
              <a:rPr lang="en-US" dirty="0" smtClean="0"/>
              <a:t>In-memory index compression rates by Pattern PLFS (higher is better): </a:t>
            </a:r>
          </a:p>
          <a:p>
            <a:pPr algn="ctr"/>
            <a:r>
              <a:rPr lang="en-US" dirty="0" smtClean="0"/>
              <a:t>(A):37.0; (B):3.0;(C):3.6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sz="1400" dirty="0"/>
          </a:p>
          <a:p>
            <a:pPr algn="l" eaLnBrk="1" hangingPunct="1"/>
            <a:fld id="{107091BA-07C2-48E1-A3DE-E05F9684947A}" type="slidenum">
              <a:rPr lang="en-US" sz="1400"/>
              <a:pPr algn="l" eaLnBrk="1" hangingPunct="1"/>
              <a:t>14</a:t>
            </a:fld>
            <a:endParaRPr lang="en-US" sz="1400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5912" y="96838"/>
            <a:ext cx="8599488" cy="913070"/>
          </a:xfrm>
        </p:spPr>
        <p:txBody>
          <a:bodyPr lIns="63500" tIns="25400" rIns="63500" bIns="25400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Patterns of real applications are explored, as well as benchmarks.</a:t>
            </a:r>
          </a:p>
        </p:txBody>
      </p:sp>
      <p:sp>
        <p:nvSpPr>
          <p:cNvPr id="2" name="矩形 1"/>
          <p:cNvSpPr/>
          <p:nvPr/>
        </p:nvSpPr>
        <p:spPr>
          <a:xfrm>
            <a:off x="533400" y="947678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Applications explored: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LIVE RUN: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Pagoda (PNNL), MPI-Blast, MILC, Montage (NASA), ADIOS (ORNL), MADBench2 (LBL)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TRACE REPLAY: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err="1" smtClean="0"/>
              <a:t>Alegra</a:t>
            </a:r>
            <a:r>
              <a:rPr lang="en-US" dirty="0" smtClean="0"/>
              <a:t> (SNL), S3D (SNL), LANL anonymous applications, FLASH, BTIO</a:t>
            </a:r>
          </a:p>
          <a:p>
            <a:endParaRPr lang="en-US" dirty="0" smtClean="0"/>
          </a:p>
          <a:p>
            <a:r>
              <a:rPr lang="en-US" dirty="0" smtClean="0"/>
              <a:t>Benchmarks explored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PATTERN-IO (NERSC), MPI-TILE-IO (ANL), FS-TEST (LANL)</a:t>
            </a:r>
            <a:endParaRPr lang="en-US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54089"/>
            <a:ext cx="7466808" cy="195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81200" y="6150153"/>
            <a:ext cx="5943600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endParaRPr lang="en-US" sz="2400" dirty="0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Tm="10446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/>
          </a:p>
          <a:p>
            <a:pPr algn="l" eaLnBrk="1" hangingPunct="1"/>
            <a:fld id="{9C93EED3-DA55-478D-922D-E0D1BAB68BA2}" type="slidenum">
              <a:rPr lang="en-US" sz="1400"/>
              <a:pPr algn="l" eaLnBrk="1" hangingPunct="1"/>
              <a:t>15</a:t>
            </a:fld>
            <a:endParaRPr lang="en-US" sz="140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571500" y="6437372"/>
            <a:ext cx="8001000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algn="ctr" eaLnBrk="0" hangingPunct="0">
              <a:spcBef>
                <a:spcPct val="25000"/>
              </a:spcBef>
            </a:pPr>
            <a:r>
              <a:rPr lang="en-US" altLang="zh-CN" sz="2400" dirty="0" smtClean="0"/>
              <a:t>512 processes with write size of 4K.</a:t>
            </a:r>
            <a:endParaRPr lang="en-US" sz="2400" dirty="0">
              <a:cs typeface="Arial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Write Performance Improvement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8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" y="3429000"/>
            <a:ext cx="898945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箭头连接符 2"/>
          <p:cNvCxnSpPr/>
          <p:nvPr/>
        </p:nvCxnSpPr>
        <p:spPr>
          <a:xfrm>
            <a:off x="4343400" y="4038600"/>
            <a:ext cx="0" cy="381000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16003" y="4067145"/>
            <a:ext cx="1027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1.5GB/s</a:t>
            </a:r>
            <a:endParaRPr lang="en-US" dirty="0"/>
          </a:p>
        </p:txBody>
      </p:sp>
      <p:pic>
        <p:nvPicPr>
          <p:cNvPr id="14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47655"/>
            <a:ext cx="4397713" cy="202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接箭头连接符 9"/>
          <p:cNvCxnSpPr/>
          <p:nvPr/>
        </p:nvCxnSpPr>
        <p:spPr>
          <a:xfrm>
            <a:off x="5867400" y="1881127"/>
            <a:ext cx="0" cy="709673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70777" y="2035908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5585" y="3299460"/>
            <a:ext cx="1863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Unchanged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5759" y="3276600"/>
            <a:ext cx="1863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Unchanged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377113"/>
      </p:ext>
    </p:extLst>
  </p:cSld>
  <p:clrMapOvr>
    <a:masterClrMapping/>
  </p:clrMapOvr>
  <p:transition xmlns:p14="http://schemas.microsoft.com/office/powerpoint/2010/main" advTm="2693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/>
          </a:p>
          <a:p>
            <a:pPr algn="l" eaLnBrk="1" hangingPunct="1"/>
            <a:fld id="{9C93EED3-DA55-478D-922D-E0D1BAB68BA2}" type="slidenum">
              <a:rPr lang="en-US" sz="1400"/>
              <a:pPr algn="l" eaLnBrk="1" hangingPunct="1"/>
              <a:t>16</a:t>
            </a:fld>
            <a:endParaRPr lang="en-US" sz="140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914400" y="5467350"/>
            <a:ext cx="4953000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/>
              <a:t>Uniform read: 512 processes</a:t>
            </a:r>
          </a:p>
          <a:p>
            <a:pPr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Non-uniform read: 256 processes</a:t>
            </a:r>
            <a:endParaRPr lang="en-US" sz="2400" dirty="0">
              <a:cs typeface="Arial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Read Performance </a:t>
            </a:r>
            <a:r>
              <a:rPr lang="en-US" sz="2800" dirty="0">
                <a:solidFill>
                  <a:srgbClr val="000000"/>
                </a:solidFill>
              </a:rPr>
              <a:t>Improvement</a:t>
            </a:r>
          </a:p>
        </p:txBody>
      </p:sp>
      <p:pic>
        <p:nvPicPr>
          <p:cNvPr id="7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90" y="1034362"/>
            <a:ext cx="7254609" cy="427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2057400" y="1676400"/>
            <a:ext cx="0" cy="685800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133600" y="3810000"/>
            <a:ext cx="0" cy="685800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924550" y="2019300"/>
            <a:ext cx="0" cy="371475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924550" y="4114800"/>
            <a:ext cx="0" cy="371475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6324600" y="25146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椭圆 20"/>
          <p:cNvSpPr/>
          <p:nvPr/>
        </p:nvSpPr>
        <p:spPr>
          <a:xfrm>
            <a:off x="7162800" y="25146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椭圆 21"/>
          <p:cNvSpPr/>
          <p:nvPr/>
        </p:nvSpPr>
        <p:spPr>
          <a:xfrm>
            <a:off x="6350000" y="46482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椭圆 22"/>
          <p:cNvSpPr/>
          <p:nvPr/>
        </p:nvSpPr>
        <p:spPr>
          <a:xfrm>
            <a:off x="7150100" y="46482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椭圆 29"/>
          <p:cNvSpPr/>
          <p:nvPr/>
        </p:nvSpPr>
        <p:spPr>
          <a:xfrm>
            <a:off x="2590800" y="46482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椭圆 30"/>
          <p:cNvSpPr/>
          <p:nvPr/>
        </p:nvSpPr>
        <p:spPr>
          <a:xfrm>
            <a:off x="3505200" y="46482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椭圆 31"/>
          <p:cNvSpPr/>
          <p:nvPr/>
        </p:nvSpPr>
        <p:spPr>
          <a:xfrm>
            <a:off x="3454400" y="25146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椭圆 32"/>
          <p:cNvSpPr/>
          <p:nvPr/>
        </p:nvSpPr>
        <p:spPr>
          <a:xfrm>
            <a:off x="2616200" y="2514600"/>
            <a:ext cx="609600" cy="3810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86911" y="1990665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480%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377113"/>
      </p:ext>
    </p:extLst>
  </p:cSld>
  <p:clrMapOvr>
    <a:masterClrMapping/>
  </p:clrMapOvr>
  <p:transition xmlns:p14="http://schemas.microsoft.com/office/powerpoint/2010/main" advTm="9508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sz="1400"/>
          </a:p>
          <a:p>
            <a:pPr algn="l" eaLnBrk="1" hangingPunct="1"/>
            <a:fld id="{107091BA-07C2-48E1-A3DE-E05F9684947A}" type="slidenum">
              <a:rPr lang="en-US" sz="1400"/>
              <a:pPr algn="l" eaLnBrk="1" hangingPunct="1"/>
              <a:t>17</a:t>
            </a:fld>
            <a:endParaRPr 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6838"/>
            <a:ext cx="8599488" cy="904875"/>
          </a:xfrm>
        </p:spPr>
        <p:txBody>
          <a:bodyPr lIns="63500" tIns="25400" rIns="63500" bIns="25400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PLFS metadata can be reduced by up to several orders of magnitude.</a:t>
            </a:r>
          </a:p>
        </p:txBody>
      </p:sp>
      <p:pic>
        <p:nvPicPr>
          <p:cNvPr id="6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799"/>
            <a:ext cx="8423191" cy="455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箭头连接符 2"/>
          <p:cNvCxnSpPr/>
          <p:nvPr/>
        </p:nvCxnSpPr>
        <p:spPr>
          <a:xfrm flipH="1">
            <a:off x="7848600" y="2209800"/>
            <a:ext cx="228600" cy="68580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962899" y="1809690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60170"/>
      </p:ext>
    </p:extLst>
  </p:cSld>
  <p:clrMapOvr>
    <a:masterClrMapping/>
  </p:clrMapOvr>
  <p:transition xmlns:p14="http://schemas.microsoft.com/office/powerpoint/2010/main" advTm="8140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7000" y="3124199"/>
            <a:ext cx="4953000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3200" dirty="0" smtClean="0"/>
              <a:t>Conclusions &amp; Future 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42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"/>
    </mc:Choice>
    <mc:Fallback xmlns="">
      <p:transition xmlns:p14="http://schemas.microsoft.com/office/powerpoint/2010/main" spd="slow" advTm="304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sz="1400"/>
          </a:p>
          <a:p>
            <a:pPr algn="l" eaLnBrk="1" hangingPunct="1"/>
            <a:fld id="{107091BA-07C2-48E1-A3DE-E05F9684947A}" type="slidenum">
              <a:rPr lang="en-US" sz="1400"/>
              <a:pPr algn="l" eaLnBrk="1" hangingPunct="1"/>
              <a:t>19</a:t>
            </a:fld>
            <a:endParaRPr 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2112" y="96838"/>
            <a:ext cx="8599488" cy="904875"/>
          </a:xfrm>
        </p:spPr>
        <p:txBody>
          <a:bodyPr lIns="63500" tIns="25400" rIns="63500" bIns="25400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The proposed sliding window algorithm is effective on discovering structure and improving I/O performance.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038600" y="1609844"/>
            <a:ext cx="4533900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Application patterns are studied.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3" y="1447800"/>
            <a:ext cx="3471427" cy="907286"/>
          </a:xfrm>
          <a:prstGeom prst="rect">
            <a:avLst/>
          </a:prstGeom>
          <a:noFill/>
          <a:ln w="349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831025" y="2792996"/>
            <a:ext cx="6400800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I/O structure discovering algorithm and a</a:t>
            </a:r>
          </a:p>
          <a:p>
            <a:pPr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compact structure representation are proposed. </a:t>
            </a:r>
          </a:p>
        </p:txBody>
      </p:sp>
      <p:pic>
        <p:nvPicPr>
          <p:cNvPr id="9" name="Picture 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3" y="2579380"/>
            <a:ext cx="2276552" cy="1217193"/>
          </a:xfrm>
          <a:prstGeom prst="rect">
            <a:avLst/>
          </a:prstGeom>
          <a:noFill/>
          <a:ln w="349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1" y="4076700"/>
            <a:ext cx="2329355" cy="1371600"/>
          </a:xfrm>
          <a:prstGeom prst="rect">
            <a:avLst/>
          </a:prstGeom>
          <a:noFill/>
          <a:ln w="349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35226" y="4552186"/>
            <a:ext cx="5499174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Metadata is reduced and </a:t>
            </a:r>
          </a:p>
          <a:p>
            <a:pPr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I/O performance is improved.</a:t>
            </a:r>
          </a:p>
        </p:txBody>
      </p:sp>
    </p:spTree>
    <p:extLst>
      <p:ext uri="{BB962C8B-B14F-4D97-AF65-F5344CB8AC3E}">
        <p14:creationId xmlns:p14="http://schemas.microsoft.com/office/powerpoint/2010/main" val="873960170"/>
      </p:ext>
    </p:extLst>
  </p:cSld>
  <p:clrMapOvr>
    <a:masterClrMapping/>
  </p:clrMapOvr>
  <p:transition xmlns:p14="http://schemas.microsoft.com/office/powerpoint/2010/main" advTm="359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3124199"/>
            <a:ext cx="2133600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3200" dirty="0" smtClean="0"/>
              <a:t>Outline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4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"/>
    </mc:Choice>
    <mc:Fallback xmlns="">
      <p:transition xmlns:p14="http://schemas.microsoft.com/office/powerpoint/2010/main" spd="slow" advTm="16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sz="1400"/>
          </a:p>
          <a:p>
            <a:pPr algn="l" eaLnBrk="1" hangingPunct="1"/>
            <a:fld id="{107091BA-07C2-48E1-A3DE-E05F9684947A}" type="slidenum">
              <a:rPr lang="en-US" sz="1400"/>
              <a:pPr algn="l" eaLnBrk="1" hangingPunct="1"/>
              <a:t>20</a:t>
            </a:fld>
            <a:endParaRPr 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6838"/>
            <a:ext cx="8599488" cy="913070"/>
          </a:xfrm>
        </p:spPr>
        <p:txBody>
          <a:bodyPr lIns="63500" tIns="25400" rIns="63500" bIns="25400"/>
          <a:lstStyle/>
          <a:p>
            <a:r>
              <a:rPr lang="en-US" dirty="0" smtClean="0"/>
              <a:t>The proposed techniques have </a:t>
            </a:r>
            <a:r>
              <a:rPr lang="en-US" dirty="0"/>
              <a:t>the potential for being applied in </a:t>
            </a:r>
            <a:r>
              <a:rPr lang="en-US" dirty="0" smtClean="0"/>
              <a:t>other systems</a:t>
            </a:r>
            <a:r>
              <a:rPr lang="en-US" dirty="0"/>
              <a:t>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81200" y="2918777"/>
            <a:ext cx="4724400" cy="180562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/>
              <a:t>P</a:t>
            </a:r>
            <a:r>
              <a:rPr lang="en-US" sz="2400" dirty="0" smtClean="0"/>
              <a:t>re-fetching</a:t>
            </a:r>
          </a:p>
          <a:p>
            <a:pPr eaLnBrk="0" hangingPunct="0">
              <a:spcBef>
                <a:spcPct val="25000"/>
              </a:spcBef>
            </a:pPr>
            <a:r>
              <a:rPr lang="en-US" sz="2400" dirty="0" smtClean="0"/>
              <a:t>Block pre-allocation</a:t>
            </a:r>
          </a:p>
          <a:p>
            <a:pPr eaLnBrk="0" hangingPunct="0">
              <a:spcBef>
                <a:spcPct val="25000"/>
              </a:spcBef>
            </a:pPr>
            <a:r>
              <a:rPr lang="en-US" sz="2400" dirty="0" smtClean="0"/>
              <a:t>Data layout optimization</a:t>
            </a:r>
          </a:p>
          <a:p>
            <a:pPr eaLnBrk="0" hangingPunct="0">
              <a:spcBef>
                <a:spcPct val="25000"/>
              </a:spcBef>
            </a:pPr>
            <a:r>
              <a:rPr lang="en-US" sz="2400" dirty="0" err="1" smtClean="0"/>
              <a:t>SciHadoop</a:t>
            </a:r>
            <a:r>
              <a:rPr lang="en-US" sz="2400" dirty="0" smtClean="0"/>
              <a:t> metadata compression</a:t>
            </a:r>
            <a:endParaRPr lang="en-US" sz="2400" dirty="0" smtClean="0">
              <a:cs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81200" y="1219200"/>
            <a:ext cx="4724400" cy="42062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Predictability &amp; Compactness </a:t>
            </a:r>
          </a:p>
        </p:txBody>
      </p:sp>
      <p:sp>
        <p:nvSpPr>
          <p:cNvPr id="2" name="下箭头 1"/>
          <p:cNvSpPr/>
          <p:nvPr/>
        </p:nvSpPr>
        <p:spPr>
          <a:xfrm>
            <a:off x="3858768" y="16718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0170"/>
      </p:ext>
    </p:extLst>
  </p:cSld>
  <p:clrMapOvr>
    <a:masterClrMapping/>
  </p:clrMapOvr>
  <p:transition xmlns:p14="http://schemas.microsoft.com/office/powerpoint/2010/main" advTm="19850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sz="1400"/>
          </a:p>
          <a:p>
            <a:pPr algn="l" eaLnBrk="1" hangingPunct="1"/>
            <a:fld id="{107091BA-07C2-48E1-A3DE-E05F9684947A}" type="slidenum">
              <a:rPr lang="en-US" sz="1400"/>
              <a:pPr algn="l" eaLnBrk="1" hangingPunct="1"/>
              <a:t>21</a:t>
            </a:fld>
            <a:endParaRPr 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6838"/>
            <a:ext cx="8599488" cy="482183"/>
          </a:xfrm>
        </p:spPr>
        <p:txBody>
          <a:bodyPr lIns="63500" tIns="25400" rIns="63500" bIns="25400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Acknowledgement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9" y="4114800"/>
            <a:ext cx="8821382" cy="230537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914400"/>
            <a:ext cx="8001000" cy="311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marL="342900" indent="-342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400" dirty="0" smtClean="0"/>
              <a:t>Michael  Lang  (Los Alamos National Laboratory)</a:t>
            </a:r>
          </a:p>
          <a:p>
            <a:pPr marL="342900" indent="-342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400" dirty="0" smtClean="0"/>
              <a:t>Adam </a:t>
            </a:r>
            <a:r>
              <a:rPr lang="en-US" sz="2400" dirty="0" err="1" smtClean="0"/>
              <a:t>Manzanares</a:t>
            </a:r>
            <a:r>
              <a:rPr lang="en-US" sz="2400" dirty="0" smtClean="0"/>
              <a:t> (California State University)</a:t>
            </a:r>
          </a:p>
          <a:p>
            <a:pPr marL="342900" indent="-342900" eaLnBrk="0" hangingPunct="0">
              <a:spcBef>
                <a:spcPct val="25000"/>
              </a:spcBef>
              <a:buFont typeface="Arial" pitchFamily="34" charset="0"/>
              <a:buChar char="•"/>
            </a:pPr>
            <a:r>
              <a:rPr lang="en-US" sz="2400" dirty="0" smtClean="0"/>
              <a:t>All the reviewers</a:t>
            </a:r>
          </a:p>
          <a:p>
            <a:pPr eaLnBrk="0" hangingPunct="0">
              <a:spcBef>
                <a:spcPct val="25000"/>
              </a:spcBef>
            </a:pPr>
            <a:endParaRPr lang="en-US" sz="2400" dirty="0" smtClean="0"/>
          </a:p>
          <a:p>
            <a:pPr algn="just" eaLnBrk="0" hangingPunct="0">
              <a:spcBef>
                <a:spcPct val="25000"/>
              </a:spcBef>
            </a:pPr>
            <a:r>
              <a:rPr lang="en-US" dirty="0" smtClean="0"/>
              <a:t>This work was performed at the </a:t>
            </a:r>
            <a:r>
              <a:rPr lang="en-US" dirty="0" err="1" smtClean="0"/>
              <a:t>Ultrascale</a:t>
            </a:r>
            <a:r>
              <a:rPr lang="en-US" dirty="0" smtClean="0"/>
              <a:t> Systems Research Center  (USRC) at Los Alamos National Laboratory, supported by the U.S. Department of Energy DE-FC02-06ER25750. The publication has been assigned the LANL identiﬁer LA-UR-12-25954.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60170"/>
      </p:ext>
    </p:extLst>
  </p:cSld>
  <p:clrMapOvr>
    <a:masterClrMapping/>
  </p:clrMapOvr>
  <p:transition xmlns:p14="http://schemas.microsoft.com/office/powerpoint/2010/main" advTm="1342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9000" y="2971800"/>
            <a:ext cx="2819400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5400" dirty="0" smtClean="0"/>
              <a:t>Q &amp; A</a:t>
            </a:r>
            <a:endParaRPr lang="en-US" sz="54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82800" y="5592423"/>
            <a:ext cx="4953000" cy="10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3200" dirty="0" smtClean="0"/>
              <a:t>Jun’s email: junnhe@gmail.com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66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"/>
    </mc:Choice>
    <mc:Fallback xmlns="">
      <p:transition xmlns:p14="http://schemas.microsoft.com/office/powerpoint/2010/main" spd="slow" advTm="304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/>
          </a:p>
          <a:p>
            <a:pPr algn="l" eaLnBrk="1" hangingPunct="1"/>
            <a:fld id="{40DE15CE-F062-4D14-BC90-B0E4E3A17BBB}" type="slidenum">
              <a:rPr lang="en-US" sz="1400"/>
              <a:pPr algn="l" eaLnBrk="1" hangingPunct="1"/>
              <a:t>3</a:t>
            </a:fld>
            <a:endParaRPr lang="en-US" sz="1400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590890" y="1658521"/>
            <a:ext cx="6172109" cy="115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2400" dirty="0" smtClean="0"/>
              <a:t>PLFS </a:t>
            </a:r>
            <a:r>
              <a:rPr lang="en-US" sz="1600" dirty="0" smtClean="0"/>
              <a:t>(Parallel Log-structured File System) </a:t>
            </a:r>
            <a:r>
              <a:rPr lang="en-US" sz="2400" dirty="0" smtClean="0"/>
              <a:t>accelerates </a:t>
            </a:r>
            <a:r>
              <a:rPr lang="en-US" sz="2400" dirty="0" err="1" smtClean="0"/>
              <a:t>checkpointing</a:t>
            </a:r>
            <a:r>
              <a:rPr lang="en-US" sz="2400" dirty="0" smtClean="0"/>
              <a:t> significantly, but its internal metadata may grow too big.</a:t>
            </a:r>
            <a:endParaRPr lang="en-US" sz="2400" dirty="0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971800" y="3675063"/>
            <a:ext cx="5562600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2400" dirty="0" smtClean="0"/>
              <a:t>How to recognize I/O patterns </a:t>
            </a:r>
          </a:p>
          <a:p>
            <a:pPr eaLnBrk="0" hangingPunct="0"/>
            <a:r>
              <a:rPr lang="en-US" sz="2400" dirty="0" smtClean="0"/>
              <a:t>and reduce PLFS metadata size.</a:t>
            </a:r>
            <a:endParaRPr lang="en-US" sz="2400" dirty="0"/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3594894" y="5499872"/>
            <a:ext cx="5244306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2400" dirty="0" smtClean="0"/>
              <a:t>Metadata size is reduced significantly and R/W performance is improved.</a:t>
            </a:r>
            <a:endParaRPr lang="en-US" sz="2400" dirty="0"/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76200" y="76200"/>
            <a:ext cx="9029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This presentation focuses </a:t>
            </a:r>
            <a:r>
              <a:rPr lang="en-US" sz="2800" dirty="0" smtClean="0">
                <a:solidFill>
                  <a:schemeClr val="tx1"/>
                </a:solidFill>
              </a:rPr>
              <a:t>on recognizing I/O patterns and representing them compactly.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" name="Picture 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05763"/>
            <a:ext cx="2505076" cy="1353401"/>
          </a:xfrm>
          <a:prstGeom prst="rect">
            <a:avLst/>
          </a:prstGeom>
          <a:noFill/>
          <a:ln w="349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2276552" cy="1217193"/>
          </a:xfrm>
          <a:prstGeom prst="rect">
            <a:avLst/>
          </a:prstGeom>
          <a:noFill/>
          <a:ln w="349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6433"/>
            <a:ext cx="2089680" cy="1543467"/>
          </a:xfrm>
          <a:prstGeom prst="rect">
            <a:avLst/>
          </a:prstGeom>
          <a:noFill/>
          <a:ln w="349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advTm="651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3124199"/>
            <a:ext cx="2133600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3200" dirty="0" smtClean="0"/>
              <a:t>Motivation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44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"/>
    </mc:Choice>
    <mc:Fallback xmlns="">
      <p:transition xmlns:p14="http://schemas.microsoft.com/office/powerpoint/2010/main" spd="slow" advTm="20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/>
          </a:p>
          <a:p>
            <a:pPr algn="l" eaLnBrk="1" hangingPunct="1"/>
            <a:fld id="{9C93EED3-DA55-478D-922D-E0D1BAB68BA2}" type="slidenum">
              <a:rPr lang="en-US" sz="1400"/>
              <a:pPr algn="l" eaLnBrk="1" hangingPunct="1"/>
              <a:t>5</a:t>
            </a:fld>
            <a:endParaRPr lang="en-US" sz="140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019800" y="4062636"/>
            <a:ext cx="2819400" cy="115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/>
              <a:t>Up to several orders of magnitude improvement.</a:t>
            </a:r>
            <a:endParaRPr lang="en-US" sz="2400" dirty="0">
              <a:cs typeface="Arial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</a:rPr>
              <a:t>Checkpointing</a:t>
            </a:r>
            <a:r>
              <a:rPr lang="en-US" sz="2800" dirty="0">
                <a:solidFill>
                  <a:schemeClr val="tx1"/>
                </a:solidFill>
              </a:rPr>
              <a:t> is the storage driver in supercomputers. 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PLFS </a:t>
            </a:r>
            <a:r>
              <a:rPr lang="en-US" sz="2800" dirty="0">
                <a:solidFill>
                  <a:schemeClr val="tx1"/>
                </a:solidFill>
              </a:rPr>
              <a:t>can improve </a:t>
            </a:r>
            <a:r>
              <a:rPr lang="en-US" sz="2800" dirty="0" err="1">
                <a:solidFill>
                  <a:schemeClr val="tx1"/>
                </a:solidFill>
              </a:rPr>
              <a:t>checkpointing</a:t>
            </a:r>
            <a:r>
              <a:rPr lang="en-US" sz="2800" dirty="0">
                <a:solidFill>
                  <a:schemeClr val="tx1"/>
                </a:solidFill>
              </a:rPr>
              <a:t> significantly.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5121275" cy="384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427288" cy="1792829"/>
          </a:xfrm>
          <a:prstGeom prst="rect">
            <a:avLst/>
          </a:prstGeom>
          <a:noFill/>
          <a:ln w="28575" cmpd="sng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62000" y="5221928"/>
            <a:ext cx="5029200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400" dirty="0" smtClean="0"/>
              <a:t>PLFS transparently transforms N-1 write to N-N write.</a:t>
            </a:r>
            <a:endParaRPr lang="en-US" sz="2400" dirty="0"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051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矩形 151"/>
          <p:cNvSpPr/>
          <p:nvPr/>
        </p:nvSpPr>
        <p:spPr>
          <a:xfrm>
            <a:off x="5999320" y="2484120"/>
            <a:ext cx="1645920" cy="182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矩形 150"/>
          <p:cNvSpPr/>
          <p:nvPr/>
        </p:nvSpPr>
        <p:spPr>
          <a:xfrm>
            <a:off x="1234440" y="2484120"/>
            <a:ext cx="3566160" cy="182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矩形 149"/>
          <p:cNvSpPr/>
          <p:nvPr/>
        </p:nvSpPr>
        <p:spPr>
          <a:xfrm>
            <a:off x="2208152" y="1066800"/>
            <a:ext cx="5577840" cy="182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396875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 dirty="0"/>
          </a:p>
          <a:p>
            <a:pPr algn="l" eaLnBrk="1" hangingPunct="1"/>
            <a:fld id="{9C93EED3-DA55-478D-922D-E0D1BAB68BA2}" type="slidenum">
              <a:rPr lang="en-US" sz="1400"/>
              <a:pPr algn="l" eaLnBrk="1" hangingPunct="1"/>
              <a:t>6</a:t>
            </a:fld>
            <a:endParaRPr lang="en-US" sz="1400" dirty="0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PLFS internal metadata may grow very big.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36879"/>
            <a:ext cx="1066799" cy="710921"/>
          </a:xfrm>
          <a:prstGeom prst="rect">
            <a:avLst/>
          </a:prstGeom>
        </p:spPr>
      </p:pic>
      <p:sp>
        <p:nvSpPr>
          <p:cNvPr id="3" name="右箭头 2"/>
          <p:cNvSpPr/>
          <p:nvPr/>
        </p:nvSpPr>
        <p:spPr>
          <a:xfrm>
            <a:off x="928687" y="1015842"/>
            <a:ext cx="1233870" cy="2338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9575" y="2149806"/>
            <a:ext cx="847000" cy="871644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866774" y="2473428"/>
            <a:ext cx="363529" cy="23691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/>
          <p:cNvSpPr/>
          <p:nvPr/>
        </p:nvSpPr>
        <p:spPr>
          <a:xfrm>
            <a:off x="2209800" y="1066800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矩形 41"/>
          <p:cNvSpPr/>
          <p:nvPr/>
        </p:nvSpPr>
        <p:spPr>
          <a:xfrm>
            <a:off x="2392680" y="1066800"/>
            <a:ext cx="9144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矩形 42"/>
          <p:cNvSpPr/>
          <p:nvPr/>
        </p:nvSpPr>
        <p:spPr>
          <a:xfrm>
            <a:off x="2484120" y="1066800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矩形 43"/>
          <p:cNvSpPr/>
          <p:nvPr/>
        </p:nvSpPr>
        <p:spPr>
          <a:xfrm>
            <a:off x="2667000" y="1066800"/>
            <a:ext cx="18288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矩形 44"/>
          <p:cNvSpPr/>
          <p:nvPr/>
        </p:nvSpPr>
        <p:spPr>
          <a:xfrm>
            <a:off x="2849880" y="1066800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矩形 45"/>
          <p:cNvSpPr/>
          <p:nvPr/>
        </p:nvSpPr>
        <p:spPr>
          <a:xfrm>
            <a:off x="3209390" y="1066800"/>
            <a:ext cx="27432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矩形 46"/>
          <p:cNvSpPr/>
          <p:nvPr/>
        </p:nvSpPr>
        <p:spPr>
          <a:xfrm>
            <a:off x="3483710" y="1066800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矩形 49"/>
          <p:cNvSpPr/>
          <p:nvPr/>
        </p:nvSpPr>
        <p:spPr>
          <a:xfrm>
            <a:off x="3666590" y="1066800"/>
            <a:ext cx="9144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矩形 50"/>
          <p:cNvSpPr/>
          <p:nvPr/>
        </p:nvSpPr>
        <p:spPr>
          <a:xfrm>
            <a:off x="3759040" y="1066800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矩形 51"/>
          <p:cNvSpPr/>
          <p:nvPr/>
        </p:nvSpPr>
        <p:spPr>
          <a:xfrm>
            <a:off x="4124800" y="1066800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矩形 53"/>
          <p:cNvSpPr/>
          <p:nvPr/>
        </p:nvSpPr>
        <p:spPr>
          <a:xfrm>
            <a:off x="3941920" y="1066800"/>
            <a:ext cx="18288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矩形 55"/>
          <p:cNvSpPr/>
          <p:nvPr/>
        </p:nvSpPr>
        <p:spPr>
          <a:xfrm>
            <a:off x="4482463" y="1066800"/>
            <a:ext cx="27432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矩形 56"/>
          <p:cNvSpPr/>
          <p:nvPr/>
        </p:nvSpPr>
        <p:spPr>
          <a:xfrm>
            <a:off x="4756783" y="1066800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矩形 57"/>
          <p:cNvSpPr/>
          <p:nvPr/>
        </p:nvSpPr>
        <p:spPr>
          <a:xfrm>
            <a:off x="4939030" y="1066800"/>
            <a:ext cx="9144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矩形 60"/>
          <p:cNvSpPr/>
          <p:nvPr/>
        </p:nvSpPr>
        <p:spPr>
          <a:xfrm>
            <a:off x="5030470" y="1066800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矩形 61"/>
          <p:cNvSpPr/>
          <p:nvPr/>
        </p:nvSpPr>
        <p:spPr>
          <a:xfrm>
            <a:off x="5213350" y="1066800"/>
            <a:ext cx="18288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矩形 62"/>
          <p:cNvSpPr/>
          <p:nvPr/>
        </p:nvSpPr>
        <p:spPr>
          <a:xfrm>
            <a:off x="5396230" y="1066800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矩形 63"/>
          <p:cNvSpPr/>
          <p:nvPr/>
        </p:nvSpPr>
        <p:spPr>
          <a:xfrm>
            <a:off x="5761990" y="1066800"/>
            <a:ext cx="27432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矩形 64"/>
          <p:cNvSpPr/>
          <p:nvPr/>
        </p:nvSpPr>
        <p:spPr>
          <a:xfrm>
            <a:off x="6036310" y="1066800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矩形 65"/>
          <p:cNvSpPr/>
          <p:nvPr/>
        </p:nvSpPr>
        <p:spPr>
          <a:xfrm>
            <a:off x="6402070" y="1066800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矩形 66"/>
          <p:cNvSpPr/>
          <p:nvPr/>
        </p:nvSpPr>
        <p:spPr>
          <a:xfrm>
            <a:off x="6768622" y="1066800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矩形 67"/>
          <p:cNvSpPr/>
          <p:nvPr/>
        </p:nvSpPr>
        <p:spPr>
          <a:xfrm>
            <a:off x="7135812" y="1066800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矩形 68"/>
          <p:cNvSpPr/>
          <p:nvPr/>
        </p:nvSpPr>
        <p:spPr>
          <a:xfrm>
            <a:off x="7501572" y="1066800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矩形 69"/>
          <p:cNvSpPr/>
          <p:nvPr/>
        </p:nvSpPr>
        <p:spPr>
          <a:xfrm>
            <a:off x="6310630" y="1066800"/>
            <a:ext cx="91440" cy="1828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6677182" y="1066800"/>
            <a:ext cx="91440" cy="1828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矩形 71"/>
          <p:cNvSpPr/>
          <p:nvPr/>
        </p:nvSpPr>
        <p:spPr>
          <a:xfrm>
            <a:off x="7042942" y="1066800"/>
            <a:ext cx="91440" cy="1828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矩形 72"/>
          <p:cNvSpPr/>
          <p:nvPr/>
        </p:nvSpPr>
        <p:spPr>
          <a:xfrm>
            <a:off x="7410132" y="1066800"/>
            <a:ext cx="91440" cy="1828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矩形 73"/>
          <p:cNvSpPr/>
          <p:nvPr/>
        </p:nvSpPr>
        <p:spPr>
          <a:xfrm>
            <a:off x="1252845" y="2486387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矩形 74"/>
          <p:cNvSpPr/>
          <p:nvPr/>
        </p:nvSpPr>
        <p:spPr>
          <a:xfrm>
            <a:off x="1434553" y="2486387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矩形 77"/>
          <p:cNvSpPr/>
          <p:nvPr/>
        </p:nvSpPr>
        <p:spPr>
          <a:xfrm>
            <a:off x="1616261" y="2486387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矩形 78"/>
          <p:cNvSpPr/>
          <p:nvPr/>
        </p:nvSpPr>
        <p:spPr>
          <a:xfrm>
            <a:off x="1980849" y="2486387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矩形 79"/>
          <p:cNvSpPr/>
          <p:nvPr/>
        </p:nvSpPr>
        <p:spPr>
          <a:xfrm>
            <a:off x="2162557" y="2486387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/>
          <p:cNvSpPr/>
          <p:nvPr/>
        </p:nvSpPr>
        <p:spPr>
          <a:xfrm>
            <a:off x="2344265" y="2486387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矩形 81"/>
          <p:cNvSpPr/>
          <p:nvPr/>
        </p:nvSpPr>
        <p:spPr>
          <a:xfrm>
            <a:off x="2708853" y="2486387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矩形 82"/>
          <p:cNvSpPr/>
          <p:nvPr/>
        </p:nvSpPr>
        <p:spPr>
          <a:xfrm>
            <a:off x="2890561" y="2486387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矩形 83"/>
          <p:cNvSpPr/>
          <p:nvPr/>
        </p:nvSpPr>
        <p:spPr>
          <a:xfrm>
            <a:off x="3072269" y="2486387"/>
            <a:ext cx="3657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矩形 84"/>
          <p:cNvSpPr/>
          <p:nvPr/>
        </p:nvSpPr>
        <p:spPr>
          <a:xfrm>
            <a:off x="3436857" y="2486387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矩形 85"/>
          <p:cNvSpPr/>
          <p:nvPr/>
        </p:nvSpPr>
        <p:spPr>
          <a:xfrm>
            <a:off x="3710005" y="2486387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矩形 86"/>
          <p:cNvSpPr/>
          <p:nvPr/>
        </p:nvSpPr>
        <p:spPr>
          <a:xfrm>
            <a:off x="3983153" y="2486387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矩形 87"/>
          <p:cNvSpPr/>
          <p:nvPr/>
        </p:nvSpPr>
        <p:spPr>
          <a:xfrm>
            <a:off x="4256301" y="2486387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矩形 88"/>
          <p:cNvSpPr/>
          <p:nvPr/>
        </p:nvSpPr>
        <p:spPr>
          <a:xfrm>
            <a:off x="4529445" y="2486387"/>
            <a:ext cx="27432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矩形 89"/>
          <p:cNvSpPr/>
          <p:nvPr/>
        </p:nvSpPr>
        <p:spPr>
          <a:xfrm>
            <a:off x="5999320" y="2473428"/>
            <a:ext cx="9144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矩形 90"/>
          <p:cNvSpPr/>
          <p:nvPr/>
        </p:nvSpPr>
        <p:spPr>
          <a:xfrm>
            <a:off x="6090307" y="2473428"/>
            <a:ext cx="18288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矩形 91"/>
          <p:cNvSpPr/>
          <p:nvPr/>
        </p:nvSpPr>
        <p:spPr>
          <a:xfrm>
            <a:off x="6272734" y="2473428"/>
            <a:ext cx="27432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矩形 92"/>
          <p:cNvSpPr/>
          <p:nvPr/>
        </p:nvSpPr>
        <p:spPr>
          <a:xfrm>
            <a:off x="6546601" y="2473428"/>
            <a:ext cx="9144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矩形 93"/>
          <p:cNvSpPr/>
          <p:nvPr/>
        </p:nvSpPr>
        <p:spPr>
          <a:xfrm>
            <a:off x="6637588" y="2473428"/>
            <a:ext cx="18288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矩形 94"/>
          <p:cNvSpPr/>
          <p:nvPr/>
        </p:nvSpPr>
        <p:spPr>
          <a:xfrm>
            <a:off x="6820015" y="2473428"/>
            <a:ext cx="27432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矩形 95"/>
          <p:cNvSpPr/>
          <p:nvPr/>
        </p:nvSpPr>
        <p:spPr>
          <a:xfrm>
            <a:off x="7093882" y="2473428"/>
            <a:ext cx="9144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矩形 96"/>
          <p:cNvSpPr/>
          <p:nvPr/>
        </p:nvSpPr>
        <p:spPr>
          <a:xfrm>
            <a:off x="7184869" y="2473428"/>
            <a:ext cx="18288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矩形 97"/>
          <p:cNvSpPr/>
          <p:nvPr/>
        </p:nvSpPr>
        <p:spPr>
          <a:xfrm>
            <a:off x="7367297" y="2473428"/>
            <a:ext cx="27432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518" name="组合 21517"/>
          <p:cNvGrpSpPr/>
          <p:nvPr/>
        </p:nvGrpSpPr>
        <p:grpSpPr>
          <a:xfrm>
            <a:off x="1466205" y="2868752"/>
            <a:ext cx="3410595" cy="584990"/>
            <a:chOff x="1615440" y="2868752"/>
            <a:chExt cx="3410595" cy="584990"/>
          </a:xfrm>
        </p:grpSpPr>
        <p:sp>
          <p:nvSpPr>
            <p:cNvPr id="7" name="TextBox 6"/>
            <p:cNvSpPr txBox="1"/>
            <p:nvPr/>
          </p:nvSpPr>
          <p:spPr>
            <a:xfrm>
              <a:off x="1615440" y="2868967"/>
              <a:ext cx="7653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Logical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Offset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416973" y="2991862"/>
              <a:ext cx="761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361928" y="2868752"/>
              <a:ext cx="8645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Physical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Offset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302760" y="2868967"/>
              <a:ext cx="723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Chunk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ID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1615424" y="3453527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0	2	0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15424" y="3690345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3	2	2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15424" y="3927163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7	4	4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15424" y="4163981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14	2	8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04" name="矩形 21503"/>
          <p:cNvSpPr/>
          <p:nvPr/>
        </p:nvSpPr>
        <p:spPr>
          <a:xfrm>
            <a:off x="1615424" y="4400799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17	2	10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05" name="矩形 21504"/>
          <p:cNvSpPr/>
          <p:nvPr/>
        </p:nvSpPr>
        <p:spPr>
          <a:xfrm>
            <a:off x="1615424" y="4637617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21	4	12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07" name="矩形 21506"/>
          <p:cNvSpPr/>
          <p:nvPr/>
        </p:nvSpPr>
        <p:spPr>
          <a:xfrm>
            <a:off x="1615424" y="4874435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28	2	16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08" name="矩形 21507"/>
          <p:cNvSpPr/>
          <p:nvPr/>
        </p:nvSpPr>
        <p:spPr>
          <a:xfrm>
            <a:off x="1615424" y="5111253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31	2	18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09" name="矩形 21508"/>
          <p:cNvSpPr/>
          <p:nvPr/>
        </p:nvSpPr>
        <p:spPr>
          <a:xfrm>
            <a:off x="1615424" y="5348071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35	4	20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10" name="矩形 21509"/>
          <p:cNvSpPr/>
          <p:nvPr/>
        </p:nvSpPr>
        <p:spPr>
          <a:xfrm>
            <a:off x="1615424" y="5584889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42	3	24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11" name="矩形 21510"/>
          <p:cNvSpPr/>
          <p:nvPr/>
        </p:nvSpPr>
        <p:spPr>
          <a:xfrm>
            <a:off x="1615424" y="5821707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46	3	27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12" name="矩形 21511"/>
          <p:cNvSpPr/>
          <p:nvPr/>
        </p:nvSpPr>
        <p:spPr>
          <a:xfrm>
            <a:off x="1615424" y="6058525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50	3	30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13" name="矩形 21512"/>
          <p:cNvSpPr/>
          <p:nvPr/>
        </p:nvSpPr>
        <p:spPr>
          <a:xfrm>
            <a:off x="1615424" y="6295343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54	3	33	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514" name="矩形 21513"/>
          <p:cNvSpPr/>
          <p:nvPr/>
        </p:nvSpPr>
        <p:spPr>
          <a:xfrm>
            <a:off x="1615424" y="6532167"/>
            <a:ext cx="3084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58	3	36	0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21517" name="组合 21516"/>
          <p:cNvGrpSpPr/>
          <p:nvPr/>
        </p:nvGrpSpPr>
        <p:grpSpPr>
          <a:xfrm>
            <a:off x="5657205" y="2868752"/>
            <a:ext cx="3410595" cy="584990"/>
            <a:chOff x="5437342" y="2868752"/>
            <a:chExt cx="3410595" cy="584990"/>
          </a:xfrm>
        </p:grpSpPr>
        <p:sp>
          <p:nvSpPr>
            <p:cNvPr id="119" name="TextBox 118"/>
            <p:cNvSpPr txBox="1"/>
            <p:nvPr/>
          </p:nvSpPr>
          <p:spPr>
            <a:xfrm>
              <a:off x="5437342" y="2868967"/>
              <a:ext cx="7653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Logical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Offset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238875" y="2991862"/>
              <a:ext cx="761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Length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183830" y="2868752"/>
              <a:ext cx="8645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Physical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Offset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8124662" y="2868967"/>
              <a:ext cx="723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Chunk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ID</a:t>
              </a:r>
            </a:p>
          </p:txBody>
        </p:sp>
      </p:grpSp>
      <p:sp>
        <p:nvSpPr>
          <p:cNvPr id="21516" name="圆角矩形 21515"/>
          <p:cNvSpPr/>
          <p:nvPr/>
        </p:nvSpPr>
        <p:spPr>
          <a:xfrm>
            <a:off x="2860483" y="1600200"/>
            <a:ext cx="4240212" cy="377795"/>
          </a:xfrm>
          <a:prstGeom prst="roundRect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PLFS Reorganization</a:t>
            </a:r>
            <a:endParaRPr lang="en-US" dirty="0"/>
          </a:p>
        </p:txBody>
      </p:sp>
      <p:sp>
        <p:nvSpPr>
          <p:cNvPr id="21519" name="下箭头 21518"/>
          <p:cNvSpPr/>
          <p:nvPr/>
        </p:nvSpPr>
        <p:spPr>
          <a:xfrm>
            <a:off x="4756783" y="1371600"/>
            <a:ext cx="365127" cy="3048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下箭头 127"/>
          <p:cNvSpPr/>
          <p:nvPr/>
        </p:nvSpPr>
        <p:spPr>
          <a:xfrm rot="1080869">
            <a:off x="2901882" y="1975804"/>
            <a:ext cx="365127" cy="39418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下箭头 128"/>
          <p:cNvSpPr/>
          <p:nvPr/>
        </p:nvSpPr>
        <p:spPr>
          <a:xfrm rot="19628591">
            <a:off x="6546463" y="1955083"/>
            <a:ext cx="365127" cy="39418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矩形 129"/>
          <p:cNvSpPr/>
          <p:nvPr/>
        </p:nvSpPr>
        <p:spPr>
          <a:xfrm>
            <a:off x="1104801" y="1921094"/>
            <a:ext cx="1651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Physical File 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042942" y="2016674"/>
            <a:ext cx="1651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Physical File 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4360365" y="724347"/>
            <a:ext cx="18288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矩形 132"/>
          <p:cNvSpPr/>
          <p:nvPr/>
        </p:nvSpPr>
        <p:spPr>
          <a:xfrm>
            <a:off x="5769485" y="724347"/>
            <a:ext cx="182880" cy="1828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矩形 133"/>
          <p:cNvSpPr/>
          <p:nvPr/>
        </p:nvSpPr>
        <p:spPr>
          <a:xfrm>
            <a:off x="4644438" y="615732"/>
            <a:ext cx="841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Proc</a:t>
            </a:r>
            <a:r>
              <a:rPr lang="en-US" dirty="0" smtClean="0">
                <a:solidFill>
                  <a:srgbClr val="00B050"/>
                </a:solidFill>
              </a:rPr>
              <a:t> 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063820" y="615732"/>
            <a:ext cx="841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Proc</a:t>
            </a:r>
            <a:r>
              <a:rPr lang="en-US" dirty="0" smtClean="0">
                <a:solidFill>
                  <a:srgbClr val="0070C0"/>
                </a:solidFill>
              </a:rPr>
              <a:t> 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7185322" y="724347"/>
            <a:ext cx="91440" cy="1828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矩形 136"/>
          <p:cNvSpPr/>
          <p:nvPr/>
        </p:nvSpPr>
        <p:spPr>
          <a:xfrm>
            <a:off x="7305558" y="615732"/>
            <a:ext cx="67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Hole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73" y="2916151"/>
            <a:ext cx="883919" cy="589049"/>
          </a:xfrm>
          <a:prstGeom prst="rect">
            <a:avLst/>
          </a:prstGeom>
        </p:spPr>
      </p:pic>
      <p:pic>
        <p:nvPicPr>
          <p:cNvPr id="139" name="图片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996">
            <a:off x="3183504" y="2774186"/>
            <a:ext cx="902787" cy="929054"/>
          </a:xfrm>
          <a:prstGeom prst="rect">
            <a:avLst/>
          </a:prstGeom>
        </p:spPr>
      </p:pic>
      <p:sp>
        <p:nvSpPr>
          <p:cNvPr id="21520" name="矩形 21519"/>
          <p:cNvSpPr/>
          <p:nvPr/>
        </p:nvSpPr>
        <p:spPr>
          <a:xfrm>
            <a:off x="1230303" y="2873567"/>
            <a:ext cx="3552569" cy="43654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矩形 142"/>
          <p:cNvSpPr/>
          <p:nvPr/>
        </p:nvSpPr>
        <p:spPr>
          <a:xfrm>
            <a:off x="5657205" y="2819400"/>
            <a:ext cx="3410595" cy="436543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图片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3" y="2864478"/>
            <a:ext cx="883919" cy="589049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996">
            <a:off x="7417415" y="2696827"/>
            <a:ext cx="902787" cy="929054"/>
          </a:xfrm>
          <a:prstGeom prst="rect">
            <a:avLst/>
          </a:prstGeom>
        </p:spPr>
      </p:pic>
      <p:sp>
        <p:nvSpPr>
          <p:cNvPr id="142" name="矩形 141"/>
          <p:cNvSpPr/>
          <p:nvPr/>
        </p:nvSpPr>
        <p:spPr>
          <a:xfrm>
            <a:off x="4865804" y="6127952"/>
            <a:ext cx="136819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Index.1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(metadata)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8" name="爆炸形 1 147"/>
          <p:cNvSpPr/>
          <p:nvPr/>
        </p:nvSpPr>
        <p:spPr>
          <a:xfrm>
            <a:off x="7246489" y="316455"/>
            <a:ext cx="2019078" cy="1835719"/>
          </a:xfrm>
          <a:prstGeom prst="irregularSeal1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Keep writing</a:t>
            </a:r>
            <a:endParaRPr lang="en-US" sz="2400" dirty="0"/>
          </a:p>
        </p:txBody>
      </p:sp>
      <p:sp>
        <p:nvSpPr>
          <p:cNvPr id="149" name="爆炸形 1 148"/>
          <p:cNvSpPr/>
          <p:nvPr/>
        </p:nvSpPr>
        <p:spPr>
          <a:xfrm>
            <a:off x="7455852" y="398511"/>
            <a:ext cx="2019078" cy="1835719"/>
          </a:xfrm>
          <a:prstGeom prst="irregularSeal1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Keep writing</a:t>
            </a:r>
            <a:endParaRPr lang="en-US" sz="2400" dirty="0"/>
          </a:p>
        </p:txBody>
      </p:sp>
      <p:sp>
        <p:nvSpPr>
          <p:cNvPr id="140" name="矩形 139"/>
          <p:cNvSpPr/>
          <p:nvPr/>
        </p:nvSpPr>
        <p:spPr>
          <a:xfrm>
            <a:off x="79605" y="4263474"/>
            <a:ext cx="1368195" cy="7078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Index.0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(metadata)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928687" y="666690"/>
            <a:ext cx="1472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Logical 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5715000" y="4041246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11	3	3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5715000" y="4317020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16	1	6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5715000" y="4592794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19	2	7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5715000" y="4868568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25	3	9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5715000" y="5144342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30	1	12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5715000" y="5420116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33	2	13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6" name="矩形 165"/>
          <p:cNvSpPr/>
          <p:nvPr/>
        </p:nvSpPr>
        <p:spPr>
          <a:xfrm>
            <a:off x="5715000" y="5695890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39	3	</a:t>
            </a:r>
            <a:r>
              <a:rPr lang="en-US" dirty="0" smtClean="0">
                <a:solidFill>
                  <a:srgbClr val="0070C0"/>
                </a:solidFill>
              </a:rPr>
              <a:t>15</a:t>
            </a: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/>
          </a:p>
        </p:txBody>
      </p:sp>
      <p:sp>
        <p:nvSpPr>
          <p:cNvPr id="167" name="矩形 166"/>
          <p:cNvSpPr/>
          <p:nvPr/>
        </p:nvSpPr>
        <p:spPr>
          <a:xfrm>
            <a:off x="5715000" y="3489698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	1	0	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5715000" y="3765472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5	2	1	</a:t>
            </a:r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521" name="爆炸形 1 21520"/>
          <p:cNvSpPr/>
          <p:nvPr/>
        </p:nvSpPr>
        <p:spPr>
          <a:xfrm>
            <a:off x="763702" y="4317020"/>
            <a:ext cx="8304097" cy="3780963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Explode</a:t>
            </a: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282665"/>
      </p:ext>
    </p:extLst>
  </p:cSld>
  <p:clrMapOvr>
    <a:masterClrMapping/>
  </p:clrMapOvr>
  <p:transition xmlns:p14="http://schemas.microsoft.com/office/powerpoint/2010/main" advTm="1163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  <p:bldP spid="54" grpId="0" animBg="1"/>
      <p:bldP spid="56" grpId="0" animBg="1"/>
      <p:bldP spid="57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" grpId="0"/>
      <p:bldP spid="10" grpId="0"/>
      <p:bldP spid="11" grpId="0"/>
      <p:bldP spid="13" grpId="0"/>
      <p:bldP spid="21504" grpId="0"/>
      <p:bldP spid="21505" grpId="0"/>
      <p:bldP spid="21507" grpId="0"/>
      <p:bldP spid="21508" grpId="0"/>
      <p:bldP spid="21509" grpId="0"/>
      <p:bldP spid="21510" grpId="0"/>
      <p:bldP spid="21511" grpId="0"/>
      <p:bldP spid="21512" grpId="0"/>
      <p:bldP spid="21513" grpId="0"/>
      <p:bldP spid="21514" grpId="0"/>
      <p:bldP spid="148" grpId="0" animBg="1"/>
      <p:bldP spid="149" grpId="0" animBg="1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215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" y="6416675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l" eaLnBrk="1" hangingPunct="1"/>
            <a:endParaRPr lang="en-US" sz="1400"/>
          </a:p>
          <a:p>
            <a:pPr algn="l" eaLnBrk="1" hangingPunct="1"/>
            <a:fld id="{9C93EED3-DA55-478D-922D-E0D1BAB68BA2}" type="slidenum">
              <a:rPr lang="en-US" sz="1400"/>
              <a:pPr algn="l" eaLnBrk="1" hangingPunct="1"/>
              <a:t>7</a:t>
            </a:fld>
            <a:endParaRPr lang="en-US" sz="140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981200" y="5572125"/>
            <a:ext cx="5105400" cy="8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algn="ctr"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Pattern of LANL anonymous 3. </a:t>
            </a:r>
          </a:p>
          <a:p>
            <a:pPr algn="ctr" eaLnBrk="0" hangingPunct="0">
              <a:spcBef>
                <a:spcPct val="25000"/>
              </a:spcBef>
            </a:pPr>
            <a:r>
              <a:rPr lang="en-US" sz="2400" dirty="0" smtClean="0">
                <a:cs typeface="Arial" charset="0"/>
              </a:rPr>
              <a:t>Colors indicate ranks.</a:t>
            </a:r>
            <a:endParaRPr lang="en-US" sz="2400" dirty="0">
              <a:cs typeface="Arial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88925" y="6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Applications’ I/O has patterns and they can be represented compactly.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LANL_App3.64.map.10000.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0" y="1162050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7113"/>
      </p:ext>
    </p:extLst>
  </p:cSld>
  <p:clrMapOvr>
    <a:masterClrMapping/>
  </p:clrMapOvr>
  <p:transition xmlns:p14="http://schemas.microsoft.com/office/powerpoint/2010/main" advTm="6889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429000" y="2667000"/>
            <a:ext cx="3238500" cy="3238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Replicated metadata (each reader has a copy)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152400" y="4287012"/>
            <a:ext cx="1618488" cy="161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size</a:t>
            </a:r>
            <a:endParaRPr lang="en-US" dirty="0"/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2286000" y="5201412"/>
            <a:ext cx="704088" cy="704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97227" y="4037838"/>
            <a:ext cx="128163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Metadata </a:t>
            </a:r>
          </a:p>
          <a:p>
            <a:r>
              <a:rPr lang="en-US" dirty="0"/>
              <a:t>on Disks</a:t>
            </a: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7696200" y="5887212"/>
            <a:ext cx="18288" cy="18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80237" y="1959114"/>
            <a:ext cx="326376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After pattern compression,</a:t>
            </a:r>
          </a:p>
          <a:p>
            <a:r>
              <a:rPr lang="en-US" altLang="zh-CN" dirty="0" smtClean="0"/>
              <a:t>replicated </a:t>
            </a:r>
            <a:r>
              <a:rPr lang="en-US" altLang="zh-CN" dirty="0"/>
              <a:t>metadata </a:t>
            </a:r>
            <a:endParaRPr lang="en-US" dirty="0"/>
          </a:p>
        </p:txBody>
      </p:sp>
      <p:cxnSp>
        <p:nvCxnSpPr>
          <p:cNvPr id="10" name="直接箭头连接符 9"/>
          <p:cNvCxnSpPr>
            <a:stCxn id="9" idx="2"/>
          </p:cNvCxnSpPr>
          <p:nvPr/>
        </p:nvCxnSpPr>
        <p:spPr>
          <a:xfrm>
            <a:off x="7512119" y="2667000"/>
            <a:ext cx="184081" cy="3048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7" idx="2"/>
          </p:cNvCxnSpPr>
          <p:nvPr/>
        </p:nvCxnSpPr>
        <p:spPr>
          <a:xfrm>
            <a:off x="2638044" y="4745724"/>
            <a:ext cx="0" cy="2834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Metadata of </a:t>
            </a:r>
            <a:r>
              <a:rPr lang="en-US" sz="2800" dirty="0">
                <a:solidFill>
                  <a:srgbClr val="000000"/>
                </a:solidFill>
              </a:rPr>
              <a:t>LANL anonymous </a:t>
            </a:r>
            <a:r>
              <a:rPr lang="en-US" sz="2800" dirty="0" smtClean="0">
                <a:solidFill>
                  <a:srgbClr val="000000"/>
                </a:solidFill>
              </a:rPr>
              <a:t>3 is big.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3124199"/>
            <a:ext cx="2895600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/>
          <a:p>
            <a:pPr eaLnBrk="0" hangingPunct="0"/>
            <a:r>
              <a:rPr lang="en-US" sz="3200" dirty="0" smtClean="0"/>
              <a:t>Related 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920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7"/>
    </mc:Choice>
    <mc:Fallback xmlns="">
      <p:transition xmlns:p14="http://schemas.microsoft.com/office/powerpoint/2010/main" spd="slow" advTm="138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19.5|8.7|5.7|9.6|0.2|16.1|1.2|0.2|0.7|0.5|0.2|0.6|0.6|0.6|0.6|4.8|0.5|0.6|0.2|0.3|0.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0.4|0.3|0.5|0.3|0.2|0.3|0.1|0.2|0.2|0.2|0.2|0.4|0|0.3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11.7|42.8|1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Assertion Evidence Design Master">
  <a:themeElements>
    <a:clrScheme name="2_Assertion Evidence Desig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ssertion Evidence Design Master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Assertion Evidence Desig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3851</TotalTime>
  <Words>1140</Words>
  <Application>Microsoft Macintosh PowerPoint</Application>
  <PresentationFormat>全屏显示(4:3)</PresentationFormat>
  <Paragraphs>222</Paragraphs>
  <Slides>22</Slides>
  <Notes>16</Notes>
  <HiddenSlides>0</HiddenSlides>
  <MMClips>1</MMClips>
  <ScaleCrop>false</ScaleCrop>
  <HeadingPairs>
    <vt:vector size="6" baseType="variant">
      <vt:variant>
        <vt:lpstr>使用的字体</vt:lpstr>
      </vt:variant>
      <vt:variant>
        <vt:i4>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5" baseType="lpstr">
      <vt:lpstr>Calibri</vt:lpstr>
      <vt:lpstr>Office Theme</vt:lpstr>
      <vt:lpstr>3_Assertion Evidence Design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Patterns of real applications are explored, as well as benchmarks.</vt:lpstr>
      <vt:lpstr>PowerPoint 演示文稿</vt:lpstr>
      <vt:lpstr>PowerPoint 演示文稿</vt:lpstr>
      <vt:lpstr>PLFS metadata can be reduced by up to several orders of magnitude.</vt:lpstr>
      <vt:lpstr>PowerPoint 演示文稿</vt:lpstr>
      <vt:lpstr>The proposed sliding window algorithm is effective on discovering structure and improving I/O performance.</vt:lpstr>
      <vt:lpstr>The proposed techniques have the potential for being applied in other systems.</vt:lpstr>
      <vt:lpstr>Acknowledgement</vt:lpstr>
      <vt:lpstr>PowerPoint 演示文稿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malley</dc:creator>
  <cp:lastModifiedBy>S</cp:lastModifiedBy>
  <cp:revision>177</cp:revision>
  <dcterms:created xsi:type="dcterms:W3CDTF">2008-11-04T15:20:00Z</dcterms:created>
  <dcterms:modified xsi:type="dcterms:W3CDTF">2012-11-16T15:33:02Z</dcterms:modified>
</cp:coreProperties>
</file>